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3"/>
  </p:notes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oto Sans T Chinese" charset="1" panose="020B0500000000000000"/>
      <p:regular r:id="rId10"/>
    </p:embeddedFont>
    <p:embeddedFont>
      <p:font typeface="Noto Sans T Chinese Bold" charset="1" panose="020B0800000000000000"/>
      <p:regular r:id="rId11"/>
    </p:embeddedFont>
    <p:embeddedFont>
      <p:font typeface="HK Grotesk" charset="1" panose="00000500000000000000"/>
      <p:regular r:id="rId12"/>
    </p:embeddedFont>
    <p:embeddedFont>
      <p:font typeface="HK Grotesk Bold" charset="1" panose="00000800000000000000"/>
      <p:regular r:id="rId13"/>
    </p:embeddedFont>
    <p:embeddedFont>
      <p:font typeface="HK Grotesk Italics" charset="1" panose="00000500000000000000"/>
      <p:regular r:id="rId14"/>
    </p:embeddedFont>
    <p:embeddedFont>
      <p:font typeface="HK Grotesk Bold Italics" charset="1" panose="00000800000000000000"/>
      <p:regular r:id="rId15"/>
    </p:embeddedFont>
    <p:embeddedFont>
      <p:font typeface="HK Grotesk Light" charset="1" panose="00000400000000000000"/>
      <p:regular r:id="rId16"/>
    </p:embeddedFont>
    <p:embeddedFont>
      <p:font typeface="HK Grotesk Light Italics" charset="1" panose="00000400000000000000"/>
      <p:regular r:id="rId17"/>
    </p:embeddedFont>
    <p:embeddedFont>
      <p:font typeface="HK Grotesk Medium" charset="1" panose="00000600000000000000"/>
      <p:regular r:id="rId18"/>
    </p:embeddedFont>
    <p:embeddedFont>
      <p:font typeface="HK Grotesk Medium Italics" charset="1" panose="00000600000000000000"/>
      <p:regular r:id="rId19"/>
    </p:embeddedFont>
    <p:embeddedFont>
      <p:font typeface="HK Grotesk Semi-Bold" charset="1" panose="00000700000000000000"/>
      <p:regular r:id="rId20"/>
    </p:embeddedFont>
    <p:embeddedFont>
      <p:font typeface="HK Grotesk Semi-Bold Italics" charset="1" panose="000007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42" Target="slides/slide21.xml" Type="http://schemas.openxmlformats.org/officeDocument/2006/relationships/slide"/><Relationship Id="rId43" Target="slides/slide22.xml" Type="http://schemas.openxmlformats.org/officeDocument/2006/relationships/slide"/><Relationship Id="rId44" Target="slides/slide23.xml" Type="http://schemas.openxmlformats.org/officeDocument/2006/relationships/slide"/><Relationship Id="rId45" Target="slides/slide24.xml" Type="http://schemas.openxmlformats.org/officeDocument/2006/relationships/slide"/><Relationship Id="rId46" Target="slides/slide25.xml" Type="http://schemas.openxmlformats.org/officeDocument/2006/relationships/slide"/><Relationship Id="rId47" Target="slides/slide26.xml" Type="http://schemas.openxmlformats.org/officeDocument/2006/relationships/slide"/><Relationship Id="rId48" Target="slides/slide27.xml" Type="http://schemas.openxmlformats.org/officeDocument/2006/relationships/slide"/><Relationship Id="rId49" Target="slides/slide28.xml" Type="http://schemas.openxmlformats.org/officeDocument/2006/relationships/slide"/><Relationship Id="rId5" Target="tableStyles.xml" Type="http://schemas.openxmlformats.org/officeDocument/2006/relationships/tableStyles"/><Relationship Id="rId50" Target="slides/slide29.xml" Type="http://schemas.openxmlformats.org/officeDocument/2006/relationships/slide"/><Relationship Id="rId51" Target="slides/slide30.xml" Type="http://schemas.openxmlformats.org/officeDocument/2006/relationships/slide"/><Relationship Id="rId52" Target="slides/slide31.xml" Type="http://schemas.openxmlformats.org/officeDocument/2006/relationships/slide"/><Relationship Id="rId53" Target="notesMasters/notesMaster1.xml" Type="http://schemas.openxmlformats.org/officeDocument/2006/relationships/notesMaster"/><Relationship Id="rId54" Target="theme/theme2.xml" Type="http://schemas.openxmlformats.org/officeDocument/2006/relationships/theme"/><Relationship Id="rId55" Target="notesSlides/notesSlide1.xml" Type="http://schemas.openxmlformats.org/officeDocument/2006/relationships/notesSlide"/><Relationship Id="rId56" Target="notesSlides/notesSlide2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由於經濟部統公告7種產業中的「礦業及土石採取業」數據於1996年1月以前並未收集，同時考量2020年至2023年全球經濟受到不可預期的嚴重特殊傳染性肺炎(COVID 19)和俄烏戰爭影響，導致工業生產指數大幅下滑。因此，本研究以1996年1月到2017年12月的歷史數據作為訓練資料，2018年1月到2019年12月的數據做為測試資料。經過PCA分析我國7個產業的指數後，7個產業對於總數的貢獻度由大到小依序分別是「電力及燃氣供應業」、「礦業及土石採取業」、「用水供應業」、「民生工業」、「資訊電子工業」、「金屬機電工業」及「金屬機電工業」。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這是這次研究所使用的設備，後續的研究結果，均是從這兩台電腦下所產生的結果。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2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5.jpe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1.png" Type="http://schemas.openxmlformats.org/officeDocument/2006/relationships/image"/><Relationship Id="rId7" Target="https://medium.com/@jianan.1104?source=post_page-----51ee3d1b3e61--------------------------------" TargetMode="External" Type="http://schemas.openxmlformats.org/officeDocument/2006/relationships/hyperlink"/><Relationship Id="rId8" Target="https://medium.com/m/signin?actionUrl=https%3A%2F%2Fmedium.com%2F_%2Fsubscribe%2Fuser%2Fcd66100f4075&amp;operation=register&amp;redirect=https%3A%2F%2Fmedium.com%2F%E8%8A%AC%E9%90%B5%E5%85%8B-fintech%2F%E5%8F%B0%E7%A9%8D%E9%9B%BB%E8%82%A1%E7%A5%A8%E6%99%82%E9%96%93%E5%BA%8F%E5%88%97%E9%A0%90%E6%B8%AC-%E4%BD%BF%E7%94%A8arima%E6%A8%A1%E5%9E%8B-prophet%E6%A8%A1%E5%9E%8B%E9%A0%90%E6%B8%AC%E6%94%B6%E7%9B%A4%E5%83%B9-51ee3d1b3e61&amp;user=Jian+An+Lin&amp;userId=cd66100f4075&amp;source=post_page-cd66100f4075----51ee3d1b3e61---------------------post_header-----------" TargetMode="External" Type="http://schemas.openxmlformats.org/officeDocument/2006/relationships/hyperlink"/><Relationship Id="rId9" Target="https://medium.com/%E8%8A%AC%E9%90%B5%E5%85%8B-fintech?source=post_page-----51ee3d1b3e61--------------------------------" TargetMode="External" Type="http://schemas.openxmlformats.org/officeDocument/2006/relationships/hyperlink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641403" y="3068066"/>
            <a:ext cx="8516778" cy="0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6246676" y="9628755"/>
            <a:ext cx="206709" cy="0"/>
          </a:xfrm>
          <a:prstGeom prst="line">
            <a:avLst/>
          </a:prstGeom>
          <a:ln cap="flat" w="9525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215839"/>
            <a:ext cx="1101118" cy="311066"/>
          </a:xfrm>
          <a:custGeom>
            <a:avLst/>
            <a:gdLst/>
            <a:ahLst/>
            <a:cxnLst/>
            <a:rect r="r" b="b" t="t" l="l"/>
            <a:pathLst>
              <a:path h="311066" w="1101118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841826" y="4568504"/>
            <a:ext cx="186874" cy="1149991"/>
          </a:xfrm>
          <a:custGeom>
            <a:avLst/>
            <a:gdLst/>
            <a:ahLst/>
            <a:cxnLst/>
            <a:rect r="r" b="b" t="t" l="l"/>
            <a:pathLst>
              <a:path h="1149991" w="186874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12914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14498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00275" y="3256280"/>
            <a:ext cx="15885814" cy="3072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>
                <a:solidFill>
                  <a:srgbClr val="524943"/>
                </a:solidFill>
                <a:ea typeface="HK Grotesk Bold"/>
              </a:rPr>
              <a:t>基於AI時間序列及迴歸模型預估工業總指數之研究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10434270" y="7199884"/>
            <a:ext cx="7853730" cy="0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2914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4498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705" y="2133617"/>
            <a:ext cx="17259300" cy="9525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2297991" y="3179955"/>
            <a:ext cx="3063907" cy="4521767"/>
            <a:chOff x="0" y="0"/>
            <a:chExt cx="930919" cy="13738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30919" cy="1373867"/>
            </a:xfrm>
            <a:custGeom>
              <a:avLst/>
              <a:gdLst/>
              <a:ahLst/>
              <a:cxnLst/>
              <a:rect r="r" b="b" t="t" l="l"/>
              <a:pathLst>
                <a:path h="1373867" w="930919">
                  <a:moveTo>
                    <a:pt x="128867" y="0"/>
                  </a:moveTo>
                  <a:lnTo>
                    <a:pt x="802052" y="0"/>
                  </a:lnTo>
                  <a:cubicBezTo>
                    <a:pt x="873223" y="0"/>
                    <a:pt x="930919" y="57696"/>
                    <a:pt x="930919" y="128867"/>
                  </a:cubicBezTo>
                  <a:lnTo>
                    <a:pt x="930919" y="1244999"/>
                  </a:lnTo>
                  <a:cubicBezTo>
                    <a:pt x="930919" y="1316171"/>
                    <a:pt x="873223" y="1373867"/>
                    <a:pt x="802052" y="1373867"/>
                  </a:cubicBezTo>
                  <a:lnTo>
                    <a:pt x="128867" y="1373867"/>
                  </a:lnTo>
                  <a:cubicBezTo>
                    <a:pt x="57696" y="1373867"/>
                    <a:pt x="0" y="1316171"/>
                    <a:pt x="0" y="1244999"/>
                  </a:cubicBezTo>
                  <a:lnTo>
                    <a:pt x="0" y="128867"/>
                  </a:lnTo>
                  <a:cubicBezTo>
                    <a:pt x="0" y="57696"/>
                    <a:pt x="57696" y="0"/>
                    <a:pt x="128867" y="0"/>
                  </a:cubicBezTo>
                  <a:close/>
                </a:path>
              </a:pathLst>
            </a:custGeom>
            <a:solidFill>
              <a:srgbClr val="D4DBD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613578" y="3471032"/>
            <a:ext cx="656504" cy="65650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B9891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613578" y="4332946"/>
            <a:ext cx="656504" cy="65650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B9891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613578" y="5194860"/>
            <a:ext cx="656504" cy="65650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B9891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613578" y="6043128"/>
            <a:ext cx="656504" cy="65650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B9891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613578" y="6890099"/>
            <a:ext cx="656504" cy="65650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B9891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483650" y="3179955"/>
            <a:ext cx="869135" cy="4521767"/>
            <a:chOff x="0" y="0"/>
            <a:chExt cx="264073" cy="137386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64073" cy="1373867"/>
            </a:xfrm>
            <a:custGeom>
              <a:avLst/>
              <a:gdLst/>
              <a:ahLst/>
              <a:cxnLst/>
              <a:rect r="r" b="b" t="t" l="l"/>
              <a:pathLst>
                <a:path h="1373867" w="264073">
                  <a:moveTo>
                    <a:pt x="132036" y="0"/>
                  </a:moveTo>
                  <a:lnTo>
                    <a:pt x="132036" y="0"/>
                  </a:lnTo>
                  <a:cubicBezTo>
                    <a:pt x="204958" y="0"/>
                    <a:pt x="264073" y="59115"/>
                    <a:pt x="264073" y="132036"/>
                  </a:cubicBezTo>
                  <a:lnTo>
                    <a:pt x="264073" y="1241830"/>
                  </a:lnTo>
                  <a:cubicBezTo>
                    <a:pt x="264073" y="1276849"/>
                    <a:pt x="250162" y="1310433"/>
                    <a:pt x="225400" y="1335194"/>
                  </a:cubicBezTo>
                  <a:cubicBezTo>
                    <a:pt x="200639" y="1359956"/>
                    <a:pt x="167055" y="1373867"/>
                    <a:pt x="132036" y="1373867"/>
                  </a:cubicBezTo>
                  <a:lnTo>
                    <a:pt x="132036" y="1373867"/>
                  </a:lnTo>
                  <a:cubicBezTo>
                    <a:pt x="97018" y="1373867"/>
                    <a:pt x="63434" y="1359956"/>
                    <a:pt x="38673" y="1335194"/>
                  </a:cubicBezTo>
                  <a:cubicBezTo>
                    <a:pt x="13911" y="1310433"/>
                    <a:pt x="0" y="1276849"/>
                    <a:pt x="0" y="1241830"/>
                  </a:cubicBezTo>
                  <a:lnTo>
                    <a:pt x="0" y="132036"/>
                  </a:lnTo>
                  <a:cubicBezTo>
                    <a:pt x="0" y="97018"/>
                    <a:pt x="13911" y="63434"/>
                    <a:pt x="38673" y="38673"/>
                  </a:cubicBezTo>
                  <a:cubicBezTo>
                    <a:pt x="63434" y="13911"/>
                    <a:pt x="97018" y="0"/>
                    <a:pt x="132036" y="0"/>
                  </a:cubicBezTo>
                  <a:close/>
                </a:path>
              </a:pathLst>
            </a:custGeom>
            <a:solidFill>
              <a:srgbClr val="E4D5E1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589966" y="4195161"/>
            <a:ext cx="656504" cy="65650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6AFD3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589966" y="5248839"/>
            <a:ext cx="656504" cy="656504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6AFD3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589966" y="6233595"/>
            <a:ext cx="656504" cy="656504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6AFD3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6353982" y="3155389"/>
            <a:ext cx="869135" cy="4521767"/>
            <a:chOff x="0" y="0"/>
            <a:chExt cx="264073" cy="137386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64073" cy="1373867"/>
            </a:xfrm>
            <a:custGeom>
              <a:avLst/>
              <a:gdLst/>
              <a:ahLst/>
              <a:cxnLst/>
              <a:rect r="r" b="b" t="t" l="l"/>
              <a:pathLst>
                <a:path h="1373867" w="264073">
                  <a:moveTo>
                    <a:pt x="132036" y="0"/>
                  </a:moveTo>
                  <a:lnTo>
                    <a:pt x="132036" y="0"/>
                  </a:lnTo>
                  <a:cubicBezTo>
                    <a:pt x="204958" y="0"/>
                    <a:pt x="264073" y="59115"/>
                    <a:pt x="264073" y="132036"/>
                  </a:cubicBezTo>
                  <a:lnTo>
                    <a:pt x="264073" y="1241830"/>
                  </a:lnTo>
                  <a:cubicBezTo>
                    <a:pt x="264073" y="1276849"/>
                    <a:pt x="250162" y="1310433"/>
                    <a:pt x="225400" y="1335194"/>
                  </a:cubicBezTo>
                  <a:cubicBezTo>
                    <a:pt x="200639" y="1359956"/>
                    <a:pt x="167055" y="1373867"/>
                    <a:pt x="132036" y="1373867"/>
                  </a:cubicBezTo>
                  <a:lnTo>
                    <a:pt x="132036" y="1373867"/>
                  </a:lnTo>
                  <a:cubicBezTo>
                    <a:pt x="97018" y="1373867"/>
                    <a:pt x="63434" y="1359956"/>
                    <a:pt x="38673" y="1335194"/>
                  </a:cubicBezTo>
                  <a:cubicBezTo>
                    <a:pt x="13911" y="1310433"/>
                    <a:pt x="0" y="1276849"/>
                    <a:pt x="0" y="1241830"/>
                  </a:cubicBezTo>
                  <a:lnTo>
                    <a:pt x="0" y="132036"/>
                  </a:lnTo>
                  <a:cubicBezTo>
                    <a:pt x="0" y="97018"/>
                    <a:pt x="13911" y="63434"/>
                    <a:pt x="38673" y="38673"/>
                  </a:cubicBezTo>
                  <a:cubicBezTo>
                    <a:pt x="63434" y="13911"/>
                    <a:pt x="97018" y="0"/>
                    <a:pt x="132036" y="0"/>
                  </a:cubicBezTo>
                  <a:close/>
                </a:path>
              </a:pathLst>
            </a:custGeom>
            <a:solidFill>
              <a:srgbClr val="E6ECF8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6460298" y="5124966"/>
            <a:ext cx="656504" cy="656504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A97CF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4436699" y="3471032"/>
            <a:ext cx="656504" cy="656504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B9891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4436699" y="4332946"/>
            <a:ext cx="656504" cy="656504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B9891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4436699" y="5194860"/>
            <a:ext cx="656504" cy="656504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B9891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4436699" y="6043128"/>
            <a:ext cx="656504" cy="656504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B9891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4436699" y="6890099"/>
            <a:ext cx="656504" cy="656504"/>
            <a:chOff x="0" y="0"/>
            <a:chExt cx="812800" cy="8128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B9891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AutoShape 56" id="56"/>
          <p:cNvSpPr/>
          <p:nvPr/>
        </p:nvSpPr>
        <p:spPr>
          <a:xfrm flipV="true">
            <a:off x="11246470" y="3799284"/>
            <a:ext cx="1367108" cy="736501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7" id="57"/>
          <p:cNvSpPr/>
          <p:nvPr/>
        </p:nvSpPr>
        <p:spPr>
          <a:xfrm>
            <a:off x="11246470" y="4523413"/>
            <a:ext cx="1367108" cy="137785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8" id="58"/>
          <p:cNvSpPr/>
          <p:nvPr/>
        </p:nvSpPr>
        <p:spPr>
          <a:xfrm>
            <a:off x="11246470" y="4523413"/>
            <a:ext cx="1367108" cy="999698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9" id="59"/>
          <p:cNvSpPr/>
          <p:nvPr/>
        </p:nvSpPr>
        <p:spPr>
          <a:xfrm>
            <a:off x="11246470" y="4523413"/>
            <a:ext cx="1367108" cy="1847967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0" id="60"/>
          <p:cNvSpPr/>
          <p:nvPr/>
        </p:nvSpPr>
        <p:spPr>
          <a:xfrm>
            <a:off x="11246470" y="4523413"/>
            <a:ext cx="1367108" cy="2694938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1" id="61"/>
          <p:cNvSpPr/>
          <p:nvPr/>
        </p:nvSpPr>
        <p:spPr>
          <a:xfrm flipV="true">
            <a:off x="11257503" y="4661198"/>
            <a:ext cx="1356075" cy="877235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2" id="62"/>
          <p:cNvSpPr/>
          <p:nvPr/>
        </p:nvSpPr>
        <p:spPr>
          <a:xfrm flipV="true">
            <a:off x="11257503" y="5523112"/>
            <a:ext cx="1356075" cy="2950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3" id="63"/>
          <p:cNvSpPr/>
          <p:nvPr/>
        </p:nvSpPr>
        <p:spPr>
          <a:xfrm>
            <a:off x="11257503" y="5526061"/>
            <a:ext cx="1356075" cy="845318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4" id="64"/>
          <p:cNvSpPr/>
          <p:nvPr/>
        </p:nvSpPr>
        <p:spPr>
          <a:xfrm>
            <a:off x="11257503" y="5526061"/>
            <a:ext cx="1356075" cy="1692289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5" id="65"/>
          <p:cNvSpPr/>
          <p:nvPr/>
        </p:nvSpPr>
        <p:spPr>
          <a:xfrm flipV="true">
            <a:off x="11267296" y="3799284"/>
            <a:ext cx="1346282" cy="1801267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6" id="66"/>
          <p:cNvSpPr/>
          <p:nvPr/>
        </p:nvSpPr>
        <p:spPr>
          <a:xfrm flipV="true">
            <a:off x="11235436" y="3799284"/>
            <a:ext cx="1378142" cy="2729578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7" id="67"/>
          <p:cNvSpPr/>
          <p:nvPr/>
        </p:nvSpPr>
        <p:spPr>
          <a:xfrm flipV="true">
            <a:off x="11258717" y="4661198"/>
            <a:ext cx="1354861" cy="1888340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8" id="68"/>
          <p:cNvSpPr/>
          <p:nvPr/>
        </p:nvSpPr>
        <p:spPr>
          <a:xfrm flipV="true">
            <a:off x="11235436" y="5523112"/>
            <a:ext cx="1378142" cy="993379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9" id="69"/>
          <p:cNvSpPr/>
          <p:nvPr/>
        </p:nvSpPr>
        <p:spPr>
          <a:xfrm flipV="true">
            <a:off x="11235436" y="6399195"/>
            <a:ext cx="1379303" cy="117295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0" id="70"/>
          <p:cNvSpPr/>
          <p:nvPr/>
        </p:nvSpPr>
        <p:spPr>
          <a:xfrm>
            <a:off x="11235436" y="6516490"/>
            <a:ext cx="1378142" cy="701861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1" id="71"/>
          <p:cNvSpPr/>
          <p:nvPr/>
        </p:nvSpPr>
        <p:spPr>
          <a:xfrm>
            <a:off x="13281115" y="3792642"/>
            <a:ext cx="1155584" cy="3425709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2" id="72"/>
          <p:cNvSpPr/>
          <p:nvPr/>
        </p:nvSpPr>
        <p:spPr>
          <a:xfrm>
            <a:off x="13270082" y="3799284"/>
            <a:ext cx="1166618" cy="0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3" id="73"/>
          <p:cNvSpPr/>
          <p:nvPr/>
        </p:nvSpPr>
        <p:spPr>
          <a:xfrm>
            <a:off x="13281115" y="3780270"/>
            <a:ext cx="1155584" cy="880928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4" id="74"/>
          <p:cNvSpPr/>
          <p:nvPr/>
        </p:nvSpPr>
        <p:spPr>
          <a:xfrm>
            <a:off x="13283561" y="3759890"/>
            <a:ext cx="1153139" cy="1763221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5" id="75"/>
          <p:cNvSpPr/>
          <p:nvPr/>
        </p:nvSpPr>
        <p:spPr>
          <a:xfrm>
            <a:off x="13281115" y="3780270"/>
            <a:ext cx="1155584" cy="2591110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6" id="76"/>
          <p:cNvSpPr/>
          <p:nvPr/>
        </p:nvSpPr>
        <p:spPr>
          <a:xfrm flipV="true">
            <a:off x="13269392" y="3799284"/>
            <a:ext cx="1167307" cy="832545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7" id="77"/>
          <p:cNvSpPr/>
          <p:nvPr/>
        </p:nvSpPr>
        <p:spPr>
          <a:xfrm>
            <a:off x="13258359" y="4638471"/>
            <a:ext cx="1166618" cy="0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8" id="78"/>
          <p:cNvSpPr/>
          <p:nvPr/>
        </p:nvSpPr>
        <p:spPr>
          <a:xfrm>
            <a:off x="13269392" y="4619457"/>
            <a:ext cx="1155584" cy="880928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9" id="79"/>
          <p:cNvSpPr/>
          <p:nvPr/>
        </p:nvSpPr>
        <p:spPr>
          <a:xfrm>
            <a:off x="13271838" y="4599077"/>
            <a:ext cx="1153139" cy="1763221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0" id="80"/>
          <p:cNvSpPr/>
          <p:nvPr/>
        </p:nvSpPr>
        <p:spPr>
          <a:xfrm>
            <a:off x="13269392" y="4619457"/>
            <a:ext cx="1155584" cy="2591110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1" id="81"/>
          <p:cNvSpPr/>
          <p:nvPr/>
        </p:nvSpPr>
        <p:spPr>
          <a:xfrm flipV="true">
            <a:off x="13257669" y="3799284"/>
            <a:ext cx="1179030" cy="1656519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2" id="82"/>
          <p:cNvSpPr/>
          <p:nvPr/>
        </p:nvSpPr>
        <p:spPr>
          <a:xfrm>
            <a:off x="13246636" y="5462446"/>
            <a:ext cx="1166618" cy="0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3" id="83"/>
          <p:cNvSpPr/>
          <p:nvPr/>
        </p:nvSpPr>
        <p:spPr>
          <a:xfrm>
            <a:off x="13257669" y="5443432"/>
            <a:ext cx="1155584" cy="880928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4" id="84"/>
          <p:cNvSpPr/>
          <p:nvPr/>
        </p:nvSpPr>
        <p:spPr>
          <a:xfrm>
            <a:off x="13260115" y="5423052"/>
            <a:ext cx="1153139" cy="1763221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5" id="85"/>
          <p:cNvSpPr/>
          <p:nvPr/>
        </p:nvSpPr>
        <p:spPr>
          <a:xfrm flipV="true">
            <a:off x="13257669" y="4661198"/>
            <a:ext cx="1179030" cy="782234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6" id="86"/>
          <p:cNvSpPr/>
          <p:nvPr/>
        </p:nvSpPr>
        <p:spPr>
          <a:xfrm flipV="true">
            <a:off x="13287991" y="5523112"/>
            <a:ext cx="1148709" cy="821074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7" id="87"/>
          <p:cNvSpPr/>
          <p:nvPr/>
        </p:nvSpPr>
        <p:spPr>
          <a:xfrm>
            <a:off x="13276957" y="6350828"/>
            <a:ext cx="1166618" cy="0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8" id="88"/>
          <p:cNvSpPr/>
          <p:nvPr/>
        </p:nvSpPr>
        <p:spPr>
          <a:xfrm>
            <a:off x="13287991" y="6331814"/>
            <a:ext cx="1155584" cy="880928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9" id="89"/>
          <p:cNvSpPr/>
          <p:nvPr/>
        </p:nvSpPr>
        <p:spPr>
          <a:xfrm flipV="true">
            <a:off x="13290436" y="3799284"/>
            <a:ext cx="1146263" cy="2512150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0" id="90"/>
          <p:cNvSpPr/>
          <p:nvPr/>
        </p:nvSpPr>
        <p:spPr>
          <a:xfrm flipV="true">
            <a:off x="13287991" y="4661198"/>
            <a:ext cx="1148709" cy="1670616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1" id="91"/>
          <p:cNvSpPr/>
          <p:nvPr/>
        </p:nvSpPr>
        <p:spPr>
          <a:xfrm flipV="true">
            <a:off x="13292213" y="3799284"/>
            <a:ext cx="1144486" cy="3385259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2" id="92"/>
          <p:cNvSpPr/>
          <p:nvPr/>
        </p:nvSpPr>
        <p:spPr>
          <a:xfrm>
            <a:off x="13281180" y="7191186"/>
            <a:ext cx="1166618" cy="0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3" id="93"/>
          <p:cNvSpPr/>
          <p:nvPr/>
        </p:nvSpPr>
        <p:spPr>
          <a:xfrm flipV="true">
            <a:off x="13292213" y="6371380"/>
            <a:ext cx="1144486" cy="800792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4" id="94"/>
          <p:cNvSpPr/>
          <p:nvPr/>
        </p:nvSpPr>
        <p:spPr>
          <a:xfrm flipV="true">
            <a:off x="13294658" y="5523112"/>
            <a:ext cx="1142041" cy="1628680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5" id="95"/>
          <p:cNvSpPr/>
          <p:nvPr/>
        </p:nvSpPr>
        <p:spPr>
          <a:xfrm flipV="true">
            <a:off x="13292213" y="4661198"/>
            <a:ext cx="1144486" cy="2510973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6" id="96"/>
          <p:cNvSpPr/>
          <p:nvPr/>
        </p:nvSpPr>
        <p:spPr>
          <a:xfrm flipV="true">
            <a:off x="15093203" y="5453217"/>
            <a:ext cx="1367095" cy="918162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7" id="97"/>
          <p:cNvSpPr/>
          <p:nvPr/>
        </p:nvSpPr>
        <p:spPr>
          <a:xfrm>
            <a:off x="15093893" y="3824648"/>
            <a:ext cx="1366405" cy="1628570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8" id="98"/>
          <p:cNvSpPr/>
          <p:nvPr/>
        </p:nvSpPr>
        <p:spPr>
          <a:xfrm flipV="true">
            <a:off x="15105774" y="5453217"/>
            <a:ext cx="1354524" cy="1785023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9" id="99"/>
          <p:cNvSpPr/>
          <p:nvPr/>
        </p:nvSpPr>
        <p:spPr>
          <a:xfrm>
            <a:off x="15093203" y="4661198"/>
            <a:ext cx="1367095" cy="792020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0" id="100"/>
          <p:cNvSpPr/>
          <p:nvPr/>
        </p:nvSpPr>
        <p:spPr>
          <a:xfrm flipV="true">
            <a:off x="15095714" y="5453217"/>
            <a:ext cx="1364584" cy="43735"/>
          </a:xfrm>
          <a:prstGeom prst="line">
            <a:avLst/>
          </a:prstGeom>
          <a:ln cap="flat" w="28575">
            <a:solidFill>
              <a:srgbClr val="52494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1" id="101"/>
          <p:cNvSpPr txBox="true"/>
          <p:nvPr/>
        </p:nvSpPr>
        <p:spPr>
          <a:xfrm rot="0">
            <a:off x="5761994" y="1171575"/>
            <a:ext cx="5923122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6000">
                <a:solidFill>
                  <a:srgbClr val="171616"/>
                </a:solidFill>
                <a:ea typeface="HK Grotesk Bold"/>
              </a:rPr>
              <a:t>類神經網路(ANN)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10300468" y="7791923"/>
            <a:ext cx="1235500" cy="618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6"/>
              </a:lnSpc>
            </a:pPr>
            <a:r>
              <a:rPr lang="en-US" sz="3640">
                <a:solidFill>
                  <a:srgbClr val="8D0470"/>
                </a:solidFill>
                <a:latin typeface="Noto Sans T Chinese Bold"/>
              </a:rPr>
              <a:t>Input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12825747" y="7827399"/>
            <a:ext cx="2080070" cy="618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6"/>
              </a:lnSpc>
            </a:pPr>
            <a:r>
              <a:rPr lang="en-US" sz="3640">
                <a:solidFill>
                  <a:srgbClr val="096B36"/>
                </a:solidFill>
                <a:latin typeface="Noto Sans T Chinese Bold"/>
              </a:rPr>
              <a:t>Hidden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15748515" y="7827399"/>
            <a:ext cx="2080070" cy="618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6"/>
              </a:lnSpc>
            </a:pPr>
            <a:r>
              <a:rPr lang="en-US" sz="3640">
                <a:solidFill>
                  <a:srgbClr val="004AAD"/>
                </a:solidFill>
                <a:latin typeface="Noto Sans T Chinese Bold"/>
              </a:rPr>
              <a:t>Output</a:t>
            </a:r>
          </a:p>
        </p:txBody>
      </p:sp>
      <p:sp>
        <p:nvSpPr>
          <p:cNvPr name="TextBox 105" id="105"/>
          <p:cNvSpPr txBox="true"/>
          <p:nvPr/>
        </p:nvSpPr>
        <p:spPr>
          <a:xfrm rot="0">
            <a:off x="1253594" y="3421853"/>
            <a:ext cx="8182306" cy="443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ea typeface="HK Grotesk"/>
              </a:rPr>
              <a:t>輸入層(Input Layer)、隱藏層(Hidden Layer)與輸出層(Output Layer)</a:t>
            </a:r>
          </a:p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ea typeface="HK Grotesk"/>
              </a:rPr>
              <a:t>激活函數(Activation Function</a:t>
            </a:r>
          </a:p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ea typeface="HK Grotesk"/>
              </a:rPr>
              <a:t>梯度下降(Gradient Descent)</a:t>
            </a:r>
          </a:p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ea typeface="HK Grotesk"/>
              </a:rPr>
              <a:t>反向傳播法(Backpropagation)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511942" y="4765365"/>
            <a:ext cx="186874" cy="1149991"/>
          </a:xfrm>
          <a:custGeom>
            <a:avLst/>
            <a:gdLst/>
            <a:ahLst/>
            <a:cxnLst/>
            <a:rect r="r" b="b" t="t" l="l"/>
            <a:pathLst>
              <a:path h="1149991" w="186874">
                <a:moveTo>
                  <a:pt x="0" y="0"/>
                </a:moveTo>
                <a:lnTo>
                  <a:pt x="186874" y="0"/>
                </a:lnTo>
                <a:lnTo>
                  <a:pt x="186874" y="1149991"/>
                </a:lnTo>
                <a:lnTo>
                  <a:pt x="0" y="1149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2914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14498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28700" y="2084360"/>
            <a:ext cx="17259300" cy="9525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487305" y="3246828"/>
            <a:ext cx="3657199" cy="1649895"/>
          </a:xfrm>
          <a:custGeom>
            <a:avLst/>
            <a:gdLst/>
            <a:ahLst/>
            <a:cxnLst/>
            <a:rect r="r" b="b" t="t" l="l"/>
            <a:pathLst>
              <a:path h="1649895" w="3657199">
                <a:moveTo>
                  <a:pt x="0" y="0"/>
                </a:moveTo>
                <a:lnTo>
                  <a:pt x="3657199" y="0"/>
                </a:lnTo>
                <a:lnTo>
                  <a:pt x="3657199" y="1649895"/>
                </a:lnTo>
                <a:lnTo>
                  <a:pt x="0" y="1649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888023" y="3799025"/>
            <a:ext cx="1001779" cy="763492"/>
            <a:chOff x="0" y="0"/>
            <a:chExt cx="812800" cy="6194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619464"/>
            </a:xfrm>
            <a:custGeom>
              <a:avLst/>
              <a:gdLst/>
              <a:ahLst/>
              <a:cxnLst/>
              <a:rect r="r" b="b" t="t" l="l"/>
              <a:pathLst>
                <a:path h="619464" w="812800">
                  <a:moveTo>
                    <a:pt x="812800" y="309732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16264"/>
                  </a:lnTo>
                  <a:lnTo>
                    <a:pt x="406400" y="416264"/>
                  </a:lnTo>
                  <a:lnTo>
                    <a:pt x="406400" y="619464"/>
                  </a:lnTo>
                  <a:lnTo>
                    <a:pt x="812800" y="309732"/>
                  </a:lnTo>
                  <a:close/>
                </a:path>
              </a:pathLst>
            </a:custGeom>
            <a:solidFill>
              <a:srgbClr val="84625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198005" y="1171575"/>
            <a:ext cx="3860963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6000">
                <a:solidFill>
                  <a:srgbClr val="171616"/>
                </a:solidFill>
                <a:ea typeface="HK Grotesk Bold"/>
              </a:rPr>
              <a:t>實驗一流程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72842" y="3665156"/>
            <a:ext cx="3486126" cy="73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4339">
                <a:solidFill>
                  <a:srgbClr val="171616"/>
                </a:solidFill>
                <a:ea typeface="Noto Sans T Chinese Bold"/>
              </a:rPr>
              <a:t>相關係數分析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055277" y="3246828"/>
            <a:ext cx="3657199" cy="1649895"/>
          </a:xfrm>
          <a:custGeom>
            <a:avLst/>
            <a:gdLst/>
            <a:ahLst/>
            <a:cxnLst/>
            <a:rect r="r" b="b" t="t" l="l"/>
            <a:pathLst>
              <a:path h="1649895" w="3657199">
                <a:moveTo>
                  <a:pt x="0" y="0"/>
                </a:moveTo>
                <a:lnTo>
                  <a:pt x="3657198" y="0"/>
                </a:lnTo>
                <a:lnTo>
                  <a:pt x="3657198" y="1649895"/>
                </a:lnTo>
                <a:lnTo>
                  <a:pt x="0" y="1649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128000" y="3665156"/>
            <a:ext cx="3511752" cy="73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4339">
                <a:solidFill>
                  <a:srgbClr val="171616"/>
                </a:solidFill>
                <a:ea typeface="Noto Sans T Chinese Bold"/>
              </a:rPr>
              <a:t>篩選關鍵產業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487404" y="3799025"/>
            <a:ext cx="1001779" cy="763492"/>
            <a:chOff x="0" y="0"/>
            <a:chExt cx="812800" cy="6194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19464"/>
            </a:xfrm>
            <a:custGeom>
              <a:avLst/>
              <a:gdLst/>
              <a:ahLst/>
              <a:cxnLst/>
              <a:rect r="r" b="b" t="t" l="l"/>
              <a:pathLst>
                <a:path h="619464" w="812800">
                  <a:moveTo>
                    <a:pt x="812800" y="309732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16264"/>
                  </a:lnTo>
                  <a:lnTo>
                    <a:pt x="406400" y="416264"/>
                  </a:lnTo>
                  <a:lnTo>
                    <a:pt x="406400" y="619464"/>
                  </a:lnTo>
                  <a:lnTo>
                    <a:pt x="812800" y="309732"/>
                  </a:lnTo>
                  <a:close/>
                </a:path>
              </a:pathLst>
            </a:custGeom>
            <a:solidFill>
              <a:srgbClr val="84625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5400000">
            <a:off x="14382986" y="5484355"/>
            <a:ext cx="1001779" cy="763492"/>
            <a:chOff x="0" y="0"/>
            <a:chExt cx="812800" cy="61946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19464"/>
            </a:xfrm>
            <a:custGeom>
              <a:avLst/>
              <a:gdLst/>
              <a:ahLst/>
              <a:cxnLst/>
              <a:rect r="r" b="b" t="t" l="l"/>
              <a:pathLst>
                <a:path h="619464" w="812800">
                  <a:moveTo>
                    <a:pt x="812800" y="309732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16264"/>
                  </a:lnTo>
                  <a:lnTo>
                    <a:pt x="406400" y="416264"/>
                  </a:lnTo>
                  <a:lnTo>
                    <a:pt x="406400" y="619464"/>
                  </a:lnTo>
                  <a:lnTo>
                    <a:pt x="812800" y="309732"/>
                  </a:lnTo>
                  <a:close/>
                </a:path>
              </a:pathLst>
            </a:custGeom>
            <a:solidFill>
              <a:srgbClr val="84625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487305" y="6824993"/>
            <a:ext cx="3657199" cy="1649895"/>
          </a:xfrm>
          <a:custGeom>
            <a:avLst/>
            <a:gdLst/>
            <a:ahLst/>
            <a:cxnLst/>
            <a:rect r="r" b="b" t="t" l="l"/>
            <a:pathLst>
              <a:path h="1649895" w="3657199">
                <a:moveTo>
                  <a:pt x="0" y="0"/>
                </a:moveTo>
                <a:lnTo>
                  <a:pt x="3657199" y="0"/>
                </a:lnTo>
                <a:lnTo>
                  <a:pt x="3657199" y="1649896"/>
                </a:lnTo>
                <a:lnTo>
                  <a:pt x="0" y="1649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459918" y="6857789"/>
            <a:ext cx="3711973" cy="1508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4339">
                <a:solidFill>
                  <a:srgbClr val="171616"/>
                </a:solidFill>
                <a:ea typeface="Noto Sans T Chinese Bold"/>
              </a:rPr>
              <a:t>收集較佳模型的預測結果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763722" y="6933989"/>
            <a:ext cx="3657199" cy="1649895"/>
          </a:xfrm>
          <a:custGeom>
            <a:avLst/>
            <a:gdLst/>
            <a:ahLst/>
            <a:cxnLst/>
            <a:rect r="r" b="b" t="t" l="l"/>
            <a:pathLst>
              <a:path h="1649895" w="3657199">
                <a:moveTo>
                  <a:pt x="0" y="0"/>
                </a:moveTo>
                <a:lnTo>
                  <a:pt x="3657198" y="0"/>
                </a:lnTo>
                <a:lnTo>
                  <a:pt x="3657198" y="1649895"/>
                </a:lnTo>
                <a:lnTo>
                  <a:pt x="0" y="1649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997702" y="6966784"/>
            <a:ext cx="3189239" cy="1508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4339">
                <a:solidFill>
                  <a:srgbClr val="171616"/>
                </a:solidFill>
                <a:ea typeface="Noto Sans T Chinese Bold"/>
              </a:rPr>
              <a:t>以SVR預測總指數</a:t>
            </a:r>
          </a:p>
        </p:txBody>
      </p:sp>
      <p:grpSp>
        <p:nvGrpSpPr>
          <p:cNvPr name="Group 24" id="24"/>
          <p:cNvGrpSpPr/>
          <p:nvPr/>
        </p:nvGrpSpPr>
        <p:grpSpPr>
          <a:xfrm rot="-10800000">
            <a:off x="5884374" y="7289166"/>
            <a:ext cx="974263" cy="742521"/>
            <a:chOff x="0" y="0"/>
            <a:chExt cx="812800" cy="61946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619464"/>
            </a:xfrm>
            <a:custGeom>
              <a:avLst/>
              <a:gdLst/>
              <a:ahLst/>
              <a:cxnLst/>
              <a:rect r="r" b="b" t="t" l="l"/>
              <a:pathLst>
                <a:path h="619464" w="812800">
                  <a:moveTo>
                    <a:pt x="812800" y="309732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16264"/>
                  </a:lnTo>
                  <a:lnTo>
                    <a:pt x="406400" y="416264"/>
                  </a:lnTo>
                  <a:lnTo>
                    <a:pt x="406400" y="619464"/>
                  </a:lnTo>
                  <a:lnTo>
                    <a:pt x="812800" y="309732"/>
                  </a:lnTo>
                  <a:close/>
                </a:path>
              </a:pathLst>
            </a:custGeom>
            <a:solidFill>
              <a:srgbClr val="84625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-10800000">
            <a:off x="11487404" y="7268195"/>
            <a:ext cx="1001779" cy="763492"/>
            <a:chOff x="0" y="0"/>
            <a:chExt cx="812800" cy="61946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619464"/>
            </a:xfrm>
            <a:custGeom>
              <a:avLst/>
              <a:gdLst/>
              <a:ahLst/>
              <a:cxnLst/>
              <a:rect r="r" b="b" t="t" l="l"/>
              <a:pathLst>
                <a:path h="619464" w="812800">
                  <a:moveTo>
                    <a:pt x="812800" y="309732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16264"/>
                  </a:lnTo>
                  <a:lnTo>
                    <a:pt x="406400" y="416264"/>
                  </a:lnTo>
                  <a:lnTo>
                    <a:pt x="406400" y="619464"/>
                  </a:lnTo>
                  <a:lnTo>
                    <a:pt x="812800" y="309732"/>
                  </a:lnTo>
                  <a:close/>
                </a:path>
              </a:pathLst>
            </a:custGeom>
            <a:solidFill>
              <a:srgbClr val="84625D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3055277" y="6835479"/>
            <a:ext cx="3657199" cy="1649895"/>
          </a:xfrm>
          <a:custGeom>
            <a:avLst/>
            <a:gdLst/>
            <a:ahLst/>
            <a:cxnLst/>
            <a:rect r="r" b="b" t="t" l="l"/>
            <a:pathLst>
              <a:path h="1649895" w="3657199">
                <a:moveTo>
                  <a:pt x="0" y="0"/>
                </a:moveTo>
                <a:lnTo>
                  <a:pt x="3657198" y="0"/>
                </a:lnTo>
                <a:lnTo>
                  <a:pt x="3657198" y="1649895"/>
                </a:lnTo>
                <a:lnTo>
                  <a:pt x="0" y="1649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3173828" y="6868274"/>
            <a:ext cx="3420096" cy="1508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4339">
                <a:solidFill>
                  <a:srgbClr val="171616"/>
                </a:solidFill>
                <a:ea typeface="Noto Sans T Chinese Bold"/>
              </a:rPr>
              <a:t>時間序列模型預測效果比較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668849" y="3246828"/>
            <a:ext cx="3657199" cy="1649895"/>
          </a:xfrm>
          <a:custGeom>
            <a:avLst/>
            <a:gdLst/>
            <a:ahLst/>
            <a:cxnLst/>
            <a:rect r="r" b="b" t="t" l="l"/>
            <a:pathLst>
              <a:path h="1649895" w="3657199">
                <a:moveTo>
                  <a:pt x="0" y="0"/>
                </a:moveTo>
                <a:lnTo>
                  <a:pt x="3657199" y="0"/>
                </a:lnTo>
                <a:lnTo>
                  <a:pt x="3657199" y="1649895"/>
                </a:lnTo>
                <a:lnTo>
                  <a:pt x="0" y="1649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946666" y="3279623"/>
            <a:ext cx="3101565" cy="1508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4339">
                <a:solidFill>
                  <a:srgbClr val="171616"/>
                </a:solidFill>
                <a:ea typeface="Noto Sans T Chinese Bold"/>
              </a:rPr>
              <a:t>資料收集與處理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511942" y="4765365"/>
            <a:ext cx="186874" cy="1149991"/>
          </a:xfrm>
          <a:custGeom>
            <a:avLst/>
            <a:gdLst/>
            <a:ahLst/>
            <a:cxnLst/>
            <a:rect r="r" b="b" t="t" l="l"/>
            <a:pathLst>
              <a:path h="1149991" w="186874">
                <a:moveTo>
                  <a:pt x="0" y="0"/>
                </a:moveTo>
                <a:lnTo>
                  <a:pt x="186874" y="0"/>
                </a:lnTo>
                <a:lnTo>
                  <a:pt x="186874" y="1149991"/>
                </a:lnTo>
                <a:lnTo>
                  <a:pt x="0" y="11499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2914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14498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28700" y="2084360"/>
            <a:ext cx="17259300" cy="9525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440907" y="1171575"/>
            <a:ext cx="5547387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6000">
                <a:solidFill>
                  <a:srgbClr val="171616"/>
                </a:solidFill>
                <a:ea typeface="HK Grotesk Bold"/>
              </a:rPr>
              <a:t>資料收集與處理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770688" y="9723112"/>
            <a:ext cx="6181305" cy="563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6"/>
              </a:lnSpc>
              <a:spcBef>
                <a:spcPct val="0"/>
              </a:spcBef>
            </a:pPr>
            <a:r>
              <a:rPr lang="en-US" sz="3219">
                <a:solidFill>
                  <a:srgbClr val="171616"/>
                </a:solidFill>
                <a:ea typeface="HK Grotesk"/>
              </a:rPr>
              <a:t>資料來源：經濟部統計處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1770" y="2283985"/>
            <a:ext cx="12835563" cy="4639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11"/>
              </a:lnSpc>
            </a:pPr>
            <a:r>
              <a:rPr lang="en-US" sz="3900">
                <a:solidFill>
                  <a:srgbClr val="171616"/>
                </a:solidFill>
                <a:ea typeface="HK Grotesk"/>
              </a:rPr>
              <a:t>資料收集與處理：</a:t>
            </a:r>
          </a:p>
          <a:p>
            <a:pPr>
              <a:lnSpc>
                <a:spcPts val="596"/>
              </a:lnSpc>
            </a:pPr>
          </a:p>
          <a:p>
            <a:pPr marL="734068" indent="-367034" lvl="1">
              <a:lnSpc>
                <a:spcPts val="5066"/>
              </a:lnSpc>
              <a:buFont typeface="Arial"/>
              <a:buChar char="•"/>
            </a:pPr>
            <a:r>
              <a:rPr lang="en-US" sz="3400">
                <a:solidFill>
                  <a:srgbClr val="171616"/>
                </a:solidFill>
                <a:ea typeface="HK Grotesk"/>
              </a:rPr>
              <a:t>經濟部於1986年開始進行共七種行業的統計值紀錄，且紀錄為每個月紀錄的方式。</a:t>
            </a:r>
          </a:p>
          <a:p>
            <a:pPr marL="734068" indent="-367034" lvl="1">
              <a:lnSpc>
                <a:spcPts val="5100"/>
              </a:lnSpc>
              <a:buFont typeface="Arial"/>
              <a:buChar char="•"/>
            </a:pPr>
            <a:r>
              <a:rPr lang="en-US" sz="3400">
                <a:solidFill>
                  <a:srgbClr val="171616"/>
                </a:solidFill>
                <a:ea typeface="HK Grotesk"/>
              </a:rPr>
              <a:t>「礦業及土石採取業」數據於1996年1月以前並未收集，因此將從1996年1月開始之七種行業資料進行實驗。</a:t>
            </a:r>
          </a:p>
          <a:p>
            <a:pPr marL="734068" indent="-367034" lvl="1">
              <a:lnSpc>
                <a:spcPts val="5100"/>
              </a:lnSpc>
              <a:buFont typeface="Arial"/>
              <a:buChar char="•"/>
            </a:pPr>
            <a:r>
              <a:rPr lang="en-US" sz="3400">
                <a:solidFill>
                  <a:srgbClr val="171616"/>
                </a:solidFill>
                <a:ea typeface="HK Grotesk"/>
              </a:rPr>
              <a:t>考量2020年至2023年全球經濟受到不可預期的嚴重特殊傳染性肺炎(COVID 19)和俄烏戰爭影響，因此這幾年資料將不採納。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5217626" y="3739450"/>
          <a:ext cx="2886517" cy="4351811"/>
        </p:xfrm>
        <a:graphic>
          <a:graphicData uri="http://schemas.openxmlformats.org/drawingml/2006/table">
            <a:tbl>
              <a:tblPr/>
              <a:tblGrid>
                <a:gridCol w="2886517"/>
              </a:tblGrid>
              <a:tr h="6622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84625D"/>
                          </a:solidFill>
                          <a:ea typeface="HK Grotesk Bold"/>
                        </a:rPr>
                        <a:t>七種行業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8462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462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462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462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B82525"/>
                          </a:solidFill>
                          <a:ea typeface="HK Grotesk Bold"/>
                        </a:rPr>
                        <a:t>礦業及土石採取業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462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ea typeface="HK Grotesk Bold"/>
                        </a:rPr>
                        <a:t>金屬機電工業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ea typeface="HK Grotesk Bold"/>
                        </a:rPr>
                        <a:t>資訊電子工業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ea typeface="HK Grotesk Bold"/>
                        </a:rPr>
                        <a:t>化學工業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ea typeface="HK Grotesk Bold"/>
                        </a:rPr>
                        <a:t>民生工業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ea typeface="HK Grotesk Bold"/>
                        </a:rPr>
                        <a:t>電力及燃氣供應業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ea typeface="HK Grotesk Bold"/>
                        </a:rPr>
                        <a:t>用水供應業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1421770" y="7115365"/>
            <a:ext cx="8706999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171616"/>
                </a:solidFill>
                <a:ea typeface="HK Grotesk"/>
              </a:rPr>
              <a:t>資料集準備(1996年1月-2019年12月)：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1770" y="7835455"/>
            <a:ext cx="12483727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3" indent="-388622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171616"/>
                </a:solidFill>
                <a:ea typeface="HK Grotesk"/>
              </a:rPr>
              <a:t>訓練集：1996年1月 </a:t>
            </a:r>
            <a:r>
              <a:rPr lang="en-US" sz="3600">
                <a:solidFill>
                  <a:srgbClr val="171616"/>
                </a:solidFill>
                <a:latin typeface="HK Grotesk Bold"/>
              </a:rPr>
              <a:t>-</a:t>
            </a:r>
            <a:r>
              <a:rPr lang="en-US" sz="3600">
                <a:solidFill>
                  <a:srgbClr val="171616"/>
                </a:solidFill>
                <a:latin typeface="HK Grotesk"/>
              </a:rPr>
              <a:t> 2017年12月，共 264 筆</a:t>
            </a:r>
          </a:p>
          <a:p>
            <a:pPr marL="777243" indent="-388622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171616"/>
                </a:solidFill>
                <a:ea typeface="HK Grotesk"/>
              </a:rPr>
              <a:t>測試集：2018年1月 </a:t>
            </a:r>
            <a:r>
              <a:rPr lang="en-US" sz="3600">
                <a:solidFill>
                  <a:srgbClr val="171616"/>
                </a:solidFill>
                <a:latin typeface="HK Grotesk Bold"/>
              </a:rPr>
              <a:t>- </a:t>
            </a:r>
            <a:r>
              <a:rPr lang="en-US" sz="3600">
                <a:solidFill>
                  <a:srgbClr val="171616"/>
                </a:solidFill>
                <a:latin typeface="HK Grotesk"/>
              </a:rPr>
              <a:t>2019年12月，共 24 筆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511942" y="4765365"/>
            <a:ext cx="186874" cy="1149991"/>
          </a:xfrm>
          <a:custGeom>
            <a:avLst/>
            <a:gdLst/>
            <a:ahLst/>
            <a:cxnLst/>
            <a:rect r="r" b="b" t="t" l="l"/>
            <a:pathLst>
              <a:path h="1149991" w="186874">
                <a:moveTo>
                  <a:pt x="0" y="0"/>
                </a:moveTo>
                <a:lnTo>
                  <a:pt x="186874" y="0"/>
                </a:lnTo>
                <a:lnTo>
                  <a:pt x="186874" y="1149991"/>
                </a:lnTo>
                <a:lnTo>
                  <a:pt x="0" y="11499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2914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14498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28700" y="2084360"/>
            <a:ext cx="17259300" cy="9525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440907" y="1171575"/>
            <a:ext cx="5547387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6000">
                <a:solidFill>
                  <a:srgbClr val="171616"/>
                </a:solidFill>
                <a:ea typeface="HK Grotesk Bold"/>
              </a:rPr>
              <a:t>使用設備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95165" y="2708064"/>
            <a:ext cx="12483727" cy="666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171616"/>
                </a:solidFill>
                <a:ea typeface="HK Grotesk"/>
              </a:rPr>
              <a:t>設備一：</a:t>
            </a:r>
          </a:p>
          <a:p>
            <a:pPr marL="1813560" indent="-604520" lvl="2">
              <a:lnSpc>
                <a:spcPts val="5880"/>
              </a:lnSpc>
              <a:buFont typeface="Arial"/>
              <a:buChar char="⚬"/>
            </a:pPr>
            <a:r>
              <a:rPr lang="en-US" sz="4200">
                <a:solidFill>
                  <a:srgbClr val="171616"/>
                </a:solidFill>
                <a:ea typeface="HK Grotesk"/>
              </a:rPr>
              <a:t>作業系統：Windows環境</a:t>
            </a:r>
          </a:p>
          <a:p>
            <a:pPr marL="1813560" indent="-604520" lvl="2">
              <a:lnSpc>
                <a:spcPts val="5880"/>
              </a:lnSpc>
              <a:buFont typeface="Arial"/>
              <a:buChar char="⚬"/>
            </a:pPr>
            <a:r>
              <a:rPr lang="en-US" sz="4200">
                <a:solidFill>
                  <a:srgbClr val="171616"/>
                </a:solidFill>
                <a:latin typeface="HK Grotesk"/>
              </a:rPr>
              <a:t>CPU : i7,13th</a:t>
            </a:r>
          </a:p>
          <a:p>
            <a:pPr marL="1813560" indent="-604520" lvl="2">
              <a:lnSpc>
                <a:spcPts val="5880"/>
              </a:lnSpc>
              <a:buFont typeface="Arial"/>
              <a:buChar char="⚬"/>
            </a:pPr>
            <a:r>
              <a:rPr lang="en-US" sz="4200">
                <a:solidFill>
                  <a:srgbClr val="171616"/>
                </a:solidFill>
                <a:latin typeface="HK Grotesk"/>
              </a:rPr>
              <a:t>GPU : RTX4070Ti 12G</a:t>
            </a:r>
          </a:p>
          <a:p>
            <a:pPr>
              <a:lnSpc>
                <a:spcPts val="5880"/>
              </a:lnSpc>
            </a:pP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171616"/>
                </a:solidFill>
                <a:ea typeface="HK Grotesk"/>
              </a:rPr>
              <a:t>設備二：</a:t>
            </a:r>
          </a:p>
          <a:p>
            <a:pPr marL="1813560" indent="-604520" lvl="2">
              <a:lnSpc>
                <a:spcPts val="5880"/>
              </a:lnSpc>
              <a:buFont typeface="Arial"/>
              <a:buChar char="⚬"/>
            </a:pPr>
            <a:r>
              <a:rPr lang="en-US" sz="4200">
                <a:solidFill>
                  <a:srgbClr val="171616"/>
                </a:solidFill>
                <a:ea typeface="HK Grotesk"/>
              </a:rPr>
              <a:t>作業系統：macOS</a:t>
            </a:r>
          </a:p>
          <a:p>
            <a:pPr marL="1813560" indent="-604520" lvl="2">
              <a:lnSpc>
                <a:spcPts val="5880"/>
              </a:lnSpc>
              <a:buFont typeface="Arial"/>
              <a:buChar char="⚬"/>
            </a:pPr>
            <a:r>
              <a:rPr lang="en-US" sz="4200">
                <a:solidFill>
                  <a:srgbClr val="171616"/>
                </a:solidFill>
                <a:latin typeface="HK Grotesk"/>
              </a:rPr>
              <a:t>CPU : 8 核心Intel Core i9</a:t>
            </a:r>
          </a:p>
          <a:p>
            <a:pPr marL="1813560" indent="-604520" lvl="2">
              <a:lnSpc>
                <a:spcPts val="5880"/>
              </a:lnSpc>
              <a:buFont typeface="Arial"/>
              <a:buChar char="⚬"/>
            </a:pPr>
            <a:r>
              <a:rPr lang="en-US" sz="4200">
                <a:solidFill>
                  <a:srgbClr val="171616"/>
                </a:solidFill>
                <a:latin typeface="HK Grotesk"/>
              </a:rPr>
              <a:t>GPU : AMD Radeon Pro 5500M 4G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2914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4498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700" y="2084360"/>
            <a:ext cx="17259300" cy="9525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880315" y="2389160"/>
            <a:ext cx="8900647" cy="7540657"/>
          </a:xfrm>
          <a:custGeom>
            <a:avLst/>
            <a:gdLst/>
            <a:ahLst/>
            <a:cxnLst/>
            <a:rect r="r" b="b" t="t" l="l"/>
            <a:pathLst>
              <a:path h="7540657" w="8900647">
                <a:moveTo>
                  <a:pt x="0" y="0"/>
                </a:moveTo>
                <a:lnTo>
                  <a:pt x="8900647" y="0"/>
                </a:lnTo>
                <a:lnTo>
                  <a:pt x="8900647" y="7540657"/>
                </a:lnTo>
                <a:lnTo>
                  <a:pt x="0" y="7540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51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181100" y="3848390"/>
          <a:ext cx="7478423" cy="5186938"/>
        </p:xfrm>
        <a:graphic>
          <a:graphicData uri="http://schemas.openxmlformats.org/drawingml/2006/table">
            <a:tbl>
              <a:tblPr/>
              <a:tblGrid>
                <a:gridCol w="3739211"/>
                <a:gridCol w="3739211"/>
              </a:tblGrid>
              <a:tr h="7409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ea typeface="HK Grotesk"/>
                        </a:rPr>
                        <a:t>礦業及土石採取業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HK Grotesk"/>
                        </a:rPr>
                        <a:t> -0.841927 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09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3131"/>
                          </a:solidFill>
                          <a:ea typeface="HK Grotesk Bold"/>
                        </a:rPr>
                        <a:t>金屬機電工業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3131"/>
                          </a:solidFill>
                          <a:latin typeface="HK Grotesk Bold"/>
                        </a:rPr>
                        <a:t>0.925387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09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3131"/>
                          </a:solidFill>
                          <a:ea typeface="HK Grotesk Bold"/>
                        </a:rPr>
                        <a:t>資訊電子工業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3131"/>
                          </a:solidFill>
                          <a:latin typeface="HK Grotesk Bold"/>
                        </a:rPr>
                        <a:t> 0.986551</a:t>
                      </a:r>
                      <a:r>
                        <a:rPr lang="en-US" sz="3000">
                          <a:solidFill>
                            <a:srgbClr val="FF3131"/>
                          </a:solidFill>
                          <a:latin typeface="HK Grotesk Bold"/>
                        </a:rPr>
                        <a:t>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09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3131"/>
                          </a:solidFill>
                          <a:ea typeface="HK Grotesk Bold"/>
                        </a:rPr>
                        <a:t>化學工業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3131"/>
                          </a:solidFill>
                          <a:latin typeface="HK Grotesk Bold"/>
                        </a:rPr>
                        <a:t>0.919526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09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ea typeface="HK Grotesk"/>
                        </a:rPr>
                        <a:t>民生工業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HK Grotesk"/>
                        </a:rPr>
                        <a:t>-0.351113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09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3131"/>
                          </a:solidFill>
                          <a:ea typeface="HK Grotesk Bold"/>
                        </a:rPr>
                        <a:t>電力及燃氣供應業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3131"/>
                          </a:solidFill>
                          <a:latin typeface="HK Grotesk Bold"/>
                        </a:rPr>
                        <a:t>0.829763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09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ea typeface="HK Grotesk"/>
                        </a:rPr>
                        <a:t>用水供應業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HK Grotesk"/>
                        </a:rPr>
                        <a:t>0.554478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7188470" y="1171575"/>
            <a:ext cx="3906199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6000">
                <a:solidFill>
                  <a:srgbClr val="171616"/>
                </a:solidFill>
                <a:ea typeface="HK Grotesk Bold"/>
              </a:rPr>
              <a:t>相關性分析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4455" y="2455835"/>
            <a:ext cx="8351713" cy="110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171616"/>
                </a:solidFill>
                <a:ea typeface="HK Grotesk"/>
              </a:rPr>
              <a:t>皮爾遜相關係數</a:t>
            </a:r>
          </a:p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171616"/>
                </a:solidFill>
                <a:latin typeface="HK Grotesk"/>
              </a:rPr>
              <a:t>(Pearson correlation coefficient)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91740" y="9102003"/>
            <a:ext cx="665714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1616"/>
                </a:solidFill>
                <a:ea typeface="HK Grotesk"/>
              </a:rPr>
              <a:t>各產業與總指數的Pearson相關係數數值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2914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4498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700" y="2084360"/>
            <a:ext cx="17259300" cy="9525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29534" y="3029240"/>
            <a:ext cx="6949244" cy="5571377"/>
          </a:xfrm>
          <a:custGeom>
            <a:avLst/>
            <a:gdLst/>
            <a:ahLst/>
            <a:cxnLst/>
            <a:rect r="r" b="b" t="t" l="l"/>
            <a:pathLst>
              <a:path h="5571377" w="6949244">
                <a:moveTo>
                  <a:pt x="0" y="0"/>
                </a:moveTo>
                <a:lnTo>
                  <a:pt x="6949244" y="0"/>
                </a:lnTo>
                <a:lnTo>
                  <a:pt x="6949244" y="5571377"/>
                </a:lnTo>
                <a:lnTo>
                  <a:pt x="0" y="5571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 flipV="true">
            <a:off x="9105900" y="2103461"/>
            <a:ext cx="38100" cy="7551557"/>
          </a:xfrm>
          <a:prstGeom prst="line">
            <a:avLst/>
          </a:prstGeom>
          <a:ln cap="flat" w="3810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91140" y="2933990"/>
            <a:ext cx="6968160" cy="5572784"/>
          </a:xfrm>
          <a:custGeom>
            <a:avLst/>
            <a:gdLst/>
            <a:ahLst/>
            <a:cxnLst/>
            <a:rect r="r" b="b" t="t" l="l"/>
            <a:pathLst>
              <a:path h="5572784" w="6968160">
                <a:moveTo>
                  <a:pt x="0" y="0"/>
                </a:moveTo>
                <a:lnTo>
                  <a:pt x="6968160" y="0"/>
                </a:lnTo>
                <a:lnTo>
                  <a:pt x="6968160" y="5572784"/>
                </a:lnTo>
                <a:lnTo>
                  <a:pt x="0" y="55727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04156" y="1114715"/>
            <a:ext cx="7879689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6000">
                <a:solidFill>
                  <a:srgbClr val="171616"/>
                </a:solidFill>
                <a:ea typeface="HK Grotesk Bold"/>
              </a:rPr>
              <a:t>金屬機電工業預測結果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51106" y="2360585"/>
            <a:ext cx="4506099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171616"/>
                </a:solidFill>
                <a:latin typeface="HK Grotesk"/>
              </a:rPr>
              <a:t>ARIMA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73167" y="8648242"/>
            <a:ext cx="4794346" cy="194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3131"/>
                </a:solidFill>
                <a:latin typeface="HK Grotesk Bold"/>
              </a:rPr>
              <a:t>         R2 </a:t>
            </a:r>
            <a:r>
              <a:rPr lang="en-US" sz="2699">
                <a:solidFill>
                  <a:srgbClr val="FF3131"/>
                </a:solidFill>
                <a:latin typeface="HK Grotesk Bold"/>
              </a:rPr>
              <a:t>  : -0.42285      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71616"/>
                </a:solidFill>
                <a:latin typeface="HK Grotesk Bold"/>
              </a:rPr>
              <a:t>MAE    : 6.00596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71616"/>
                </a:solidFill>
                <a:latin typeface="HK Grotesk Bold"/>
              </a:rPr>
              <a:t>MAPE : 0.07544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71616"/>
                </a:solidFill>
                <a:latin typeface="HK Grotesk Bold"/>
              </a:rPr>
              <a:t>RMSE : 8.48970</a:t>
            </a:r>
          </a:p>
          <a:p>
            <a:pPr algn="ctr">
              <a:lnSpc>
                <a:spcPts val="2926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372153" y="2360585"/>
            <a:ext cx="4506099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171616"/>
                </a:solidFill>
                <a:latin typeface="HK Grotesk"/>
              </a:rPr>
              <a:t>SARIMA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05981" y="8648242"/>
            <a:ext cx="4631711" cy="1521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3131"/>
                </a:solidFill>
                <a:latin typeface="HK Grotesk Bold"/>
              </a:rPr>
              <a:t> R2   : 0.34486</a:t>
            </a:r>
          </a:p>
          <a:p>
            <a:pPr algn="ctr">
              <a:lnSpc>
                <a:spcPts val="2827"/>
              </a:lnSpc>
            </a:pPr>
            <a:r>
              <a:rPr lang="en-US" sz="2019">
                <a:solidFill>
                  <a:srgbClr val="171616"/>
                </a:solidFill>
                <a:latin typeface="HK Grotesk Bold"/>
              </a:rPr>
              <a:t>MAE    : 4.89834 </a:t>
            </a:r>
          </a:p>
          <a:p>
            <a:pPr algn="ctr">
              <a:lnSpc>
                <a:spcPts val="2827"/>
              </a:lnSpc>
            </a:pPr>
            <a:r>
              <a:rPr lang="en-US" sz="2019">
                <a:solidFill>
                  <a:srgbClr val="171616"/>
                </a:solidFill>
                <a:latin typeface="HK Grotesk Bold"/>
              </a:rPr>
              <a:t>MAPE</a:t>
            </a:r>
            <a:r>
              <a:rPr lang="en-US" sz="2019">
                <a:solidFill>
                  <a:srgbClr val="171616"/>
                </a:solidFill>
                <a:latin typeface="HK Grotesk Bold"/>
              </a:rPr>
              <a:t> : 0.05912 </a:t>
            </a:r>
          </a:p>
          <a:p>
            <a:pPr algn="ctr">
              <a:lnSpc>
                <a:spcPts val="2827"/>
              </a:lnSpc>
              <a:spcBef>
                <a:spcPct val="0"/>
              </a:spcBef>
            </a:pPr>
            <a:r>
              <a:rPr lang="en-US" sz="2019">
                <a:solidFill>
                  <a:srgbClr val="171616"/>
                </a:solidFill>
                <a:latin typeface="HK Grotesk Bold"/>
              </a:rPr>
              <a:t>RMSE</a:t>
            </a:r>
            <a:r>
              <a:rPr lang="en-US" sz="2019">
                <a:solidFill>
                  <a:srgbClr val="171616"/>
                </a:solidFill>
                <a:latin typeface="HK Grotesk Bold"/>
              </a:rPr>
              <a:t> : 5.76079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2914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4498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700" y="2084360"/>
            <a:ext cx="17259300" cy="9525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9105900" y="2103461"/>
            <a:ext cx="38100" cy="7551557"/>
          </a:xfrm>
          <a:prstGeom prst="line">
            <a:avLst/>
          </a:prstGeom>
          <a:ln cap="flat" w="3810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11333" y="2941145"/>
            <a:ext cx="7111990" cy="5800717"/>
          </a:xfrm>
          <a:custGeom>
            <a:avLst/>
            <a:gdLst/>
            <a:ahLst/>
            <a:cxnLst/>
            <a:rect r="r" b="b" t="t" l="l"/>
            <a:pathLst>
              <a:path h="5800717" w="7111990">
                <a:moveTo>
                  <a:pt x="0" y="0"/>
                </a:moveTo>
                <a:lnTo>
                  <a:pt x="7111989" y="0"/>
                </a:lnTo>
                <a:lnTo>
                  <a:pt x="7111989" y="5800716"/>
                </a:lnTo>
                <a:lnTo>
                  <a:pt x="0" y="5800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01087" y="2941145"/>
            <a:ext cx="6872418" cy="5680356"/>
          </a:xfrm>
          <a:custGeom>
            <a:avLst/>
            <a:gdLst/>
            <a:ahLst/>
            <a:cxnLst/>
            <a:rect r="r" b="b" t="t" l="l"/>
            <a:pathLst>
              <a:path h="5680356" w="6872418">
                <a:moveTo>
                  <a:pt x="0" y="0"/>
                </a:moveTo>
                <a:lnTo>
                  <a:pt x="6872418" y="0"/>
                </a:lnTo>
                <a:lnTo>
                  <a:pt x="6872418" y="5680356"/>
                </a:lnTo>
                <a:lnTo>
                  <a:pt x="0" y="5680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67327" y="1200440"/>
            <a:ext cx="7753345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6000">
                <a:solidFill>
                  <a:srgbClr val="171616"/>
                </a:solidFill>
                <a:ea typeface="HK Grotesk Bold"/>
              </a:rPr>
              <a:t>資訊電子工業預測結果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14278" y="8719124"/>
            <a:ext cx="4919167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3131"/>
                </a:solidFill>
                <a:latin typeface="HK Grotesk Bold"/>
              </a:rPr>
              <a:t>          R2</a:t>
            </a:r>
            <a:r>
              <a:rPr lang="en-US" sz="2699">
                <a:solidFill>
                  <a:srgbClr val="FF3131"/>
                </a:solidFill>
                <a:latin typeface="HK Grotesk Bold"/>
              </a:rPr>
              <a:t>     : -0.23520    </a:t>
            </a: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171616"/>
                </a:solidFill>
                <a:latin typeface="HK Grotesk Bold"/>
              </a:rPr>
              <a:t>MAE</a:t>
            </a:r>
            <a:r>
              <a:rPr lang="en-US" sz="2099">
                <a:solidFill>
                  <a:srgbClr val="171616"/>
                </a:solidFill>
                <a:latin typeface="HK Grotesk Bold"/>
              </a:rPr>
              <a:t>     : 5.71183</a:t>
            </a: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171616"/>
                </a:solidFill>
                <a:latin typeface="HK Grotesk Bold"/>
              </a:rPr>
              <a:t>MAPE  : 0.09105</a:t>
            </a: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171616"/>
                </a:solidFill>
                <a:latin typeface="HK Grotesk Bold"/>
              </a:rPr>
              <a:t>RMSE  : 7.48724</a:t>
            </a:r>
          </a:p>
          <a:p>
            <a:pPr algn="ctr">
              <a:lnSpc>
                <a:spcPts val="251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014278" y="2367740"/>
            <a:ext cx="4506099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171616"/>
                </a:solidFill>
                <a:latin typeface="HK Grotesk"/>
              </a:rPr>
              <a:t>ARIMA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84246" y="2367740"/>
            <a:ext cx="4506099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171616"/>
                </a:solidFill>
                <a:latin typeface="HK Grotesk"/>
              </a:rPr>
              <a:t>SARIMA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93174" y="8694236"/>
            <a:ext cx="4653209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3131"/>
                </a:solidFill>
                <a:latin typeface="HK Grotesk Bold"/>
              </a:rPr>
              <a:t>      R2     : -0.36308 </a:t>
            </a: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171616"/>
                </a:solidFill>
                <a:latin typeface="HK Grotesk Bold"/>
              </a:rPr>
              <a:t>MAE    : 6.77573 </a:t>
            </a: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171616"/>
                </a:solidFill>
                <a:latin typeface="HK Grotesk Bold"/>
              </a:rPr>
              <a:t>MAPE</a:t>
            </a:r>
            <a:r>
              <a:rPr lang="en-US" sz="2099">
                <a:solidFill>
                  <a:srgbClr val="171616"/>
                </a:solidFill>
                <a:latin typeface="HK Grotesk Bold"/>
              </a:rPr>
              <a:t> : 0.10498</a:t>
            </a: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171616"/>
                </a:solidFill>
                <a:latin typeface="HK Grotesk Bold"/>
              </a:rPr>
              <a:t>RMSE</a:t>
            </a:r>
            <a:r>
              <a:rPr lang="en-US" sz="2099">
                <a:solidFill>
                  <a:srgbClr val="171616"/>
                </a:solidFill>
                <a:latin typeface="HK Grotesk Bold"/>
              </a:rPr>
              <a:t> : 7.86529 </a:t>
            </a:r>
          </a:p>
          <a:p>
            <a:pPr algn="ctr">
              <a:lnSpc>
                <a:spcPts val="25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2914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4498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700" y="2084360"/>
            <a:ext cx="17259300" cy="9525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10254" y="3029240"/>
            <a:ext cx="7299607" cy="5623270"/>
          </a:xfrm>
          <a:custGeom>
            <a:avLst/>
            <a:gdLst/>
            <a:ahLst/>
            <a:cxnLst/>
            <a:rect r="r" b="b" t="t" l="l"/>
            <a:pathLst>
              <a:path h="5623270" w="7299607">
                <a:moveTo>
                  <a:pt x="0" y="0"/>
                </a:moveTo>
                <a:lnTo>
                  <a:pt x="7299607" y="0"/>
                </a:lnTo>
                <a:lnTo>
                  <a:pt x="7299607" y="5623270"/>
                </a:lnTo>
                <a:lnTo>
                  <a:pt x="0" y="5623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 flipV="true">
            <a:off x="9105900" y="2103461"/>
            <a:ext cx="38100" cy="7551557"/>
          </a:xfrm>
          <a:prstGeom prst="line">
            <a:avLst/>
          </a:prstGeom>
          <a:ln cap="flat" w="3810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975751" y="3029240"/>
            <a:ext cx="7283549" cy="5548938"/>
          </a:xfrm>
          <a:custGeom>
            <a:avLst/>
            <a:gdLst/>
            <a:ahLst/>
            <a:cxnLst/>
            <a:rect r="r" b="b" t="t" l="l"/>
            <a:pathLst>
              <a:path h="5548938" w="7283549">
                <a:moveTo>
                  <a:pt x="0" y="0"/>
                </a:moveTo>
                <a:lnTo>
                  <a:pt x="7283549" y="0"/>
                </a:lnTo>
                <a:lnTo>
                  <a:pt x="7283549" y="5548938"/>
                </a:lnTo>
                <a:lnTo>
                  <a:pt x="0" y="5548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61251" y="1305215"/>
            <a:ext cx="6165498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6000">
                <a:solidFill>
                  <a:srgbClr val="171616"/>
                </a:solidFill>
                <a:ea typeface="HK Grotesk Bold"/>
              </a:rPr>
              <a:t>化學工業預測結果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07008" y="2455835"/>
            <a:ext cx="4506099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171616"/>
                </a:solidFill>
                <a:latin typeface="HK Grotesk"/>
              </a:rPr>
              <a:t>ARIMA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27221" y="8604885"/>
            <a:ext cx="6018173" cy="194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3131"/>
                </a:solidFill>
                <a:latin typeface="HK Grotesk Bold"/>
              </a:rPr>
              <a:t>            R2     : -0.32767        </a:t>
            </a:r>
          </a:p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171616"/>
                </a:solidFill>
                <a:latin typeface="HK Grotesk Bold"/>
              </a:rPr>
              <a:t>MAE </a:t>
            </a:r>
            <a:r>
              <a:rPr lang="en-US" sz="2099" strike="noStrike" u="none">
                <a:solidFill>
                  <a:srgbClr val="171616"/>
                </a:solidFill>
                <a:latin typeface="HK Grotesk Bold"/>
              </a:rPr>
              <a:t>   : 4.62382 </a:t>
            </a:r>
          </a:p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trike="noStrike" u="none">
                <a:solidFill>
                  <a:srgbClr val="171616"/>
                </a:solidFill>
                <a:latin typeface="HK Grotesk Bold"/>
              </a:rPr>
              <a:t>MAPE : 0.05013 </a:t>
            </a:r>
          </a:p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strike="noStrike" u="none">
                <a:solidFill>
                  <a:srgbClr val="171616"/>
                </a:solidFill>
                <a:latin typeface="HK Grotesk Bold"/>
              </a:rPr>
              <a:t>RMSE : 5.96256 </a:t>
            </a:r>
          </a:p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284246" y="2455835"/>
            <a:ext cx="4506099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171616"/>
                </a:solidFill>
                <a:latin typeface="HK Grotesk"/>
              </a:rPr>
              <a:t>SARIMA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84246" y="8692454"/>
            <a:ext cx="5602919" cy="1948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3131"/>
                </a:solidFill>
                <a:latin typeface="HK Grotesk Bold"/>
              </a:rPr>
              <a:t>     R2     : 0.54282   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71616"/>
                </a:solidFill>
                <a:latin typeface="HK Grotesk Bold"/>
              </a:rPr>
              <a:t>MAE    : 2.98588 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71616"/>
                </a:solidFill>
                <a:latin typeface="HK Grotesk Bold"/>
              </a:rPr>
              <a:t>MAPE</a:t>
            </a:r>
            <a:r>
              <a:rPr lang="en-US" sz="2100">
                <a:solidFill>
                  <a:srgbClr val="171616"/>
                </a:solidFill>
                <a:latin typeface="HK Grotesk Bold"/>
              </a:rPr>
              <a:t> : 0.03163 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71616"/>
                </a:solidFill>
                <a:latin typeface="HK Grotesk Bold"/>
              </a:rPr>
              <a:t>RMSE</a:t>
            </a:r>
            <a:r>
              <a:rPr lang="en-US" sz="2100">
                <a:solidFill>
                  <a:srgbClr val="171616"/>
                </a:solidFill>
                <a:latin typeface="HK Grotesk Bold"/>
              </a:rPr>
              <a:t> : 3.49890 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2914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4498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700" y="2084360"/>
            <a:ext cx="17259300" cy="9525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88741" y="3081398"/>
            <a:ext cx="6942634" cy="5518954"/>
          </a:xfrm>
          <a:custGeom>
            <a:avLst/>
            <a:gdLst/>
            <a:ahLst/>
            <a:cxnLst/>
            <a:rect r="r" b="b" t="t" l="l"/>
            <a:pathLst>
              <a:path h="5518954" w="6942634">
                <a:moveTo>
                  <a:pt x="0" y="0"/>
                </a:moveTo>
                <a:lnTo>
                  <a:pt x="6942633" y="0"/>
                </a:lnTo>
                <a:lnTo>
                  <a:pt x="6942633" y="5518954"/>
                </a:lnTo>
                <a:lnTo>
                  <a:pt x="0" y="5518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 flipV="true">
            <a:off x="9105900" y="2103461"/>
            <a:ext cx="38100" cy="7551557"/>
          </a:xfrm>
          <a:prstGeom prst="line">
            <a:avLst/>
          </a:prstGeom>
          <a:ln cap="flat" w="3810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113481" y="3081398"/>
            <a:ext cx="6676191" cy="5387351"/>
          </a:xfrm>
          <a:custGeom>
            <a:avLst/>
            <a:gdLst/>
            <a:ahLst/>
            <a:cxnLst/>
            <a:rect r="r" b="b" t="t" l="l"/>
            <a:pathLst>
              <a:path h="5387351" w="6676191">
                <a:moveTo>
                  <a:pt x="0" y="0"/>
                </a:moveTo>
                <a:lnTo>
                  <a:pt x="6676191" y="0"/>
                </a:lnTo>
                <a:lnTo>
                  <a:pt x="6676191" y="5387351"/>
                </a:lnTo>
                <a:lnTo>
                  <a:pt x="0" y="53873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99394" y="8604885"/>
            <a:ext cx="5336789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3131"/>
                </a:solidFill>
                <a:latin typeface="HK Grotesk Bold"/>
              </a:rPr>
              <a:t>              R2     : -0.06098        </a:t>
            </a: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171616"/>
                </a:solidFill>
                <a:latin typeface="HK Grotesk Bold"/>
              </a:rPr>
              <a:t>MAE </a:t>
            </a:r>
            <a:r>
              <a:rPr lang="en-US" sz="2099">
                <a:solidFill>
                  <a:srgbClr val="171616"/>
                </a:solidFill>
                <a:latin typeface="HK Grotesk Bold"/>
              </a:rPr>
              <a:t>   : 7.07037</a:t>
            </a: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171616"/>
                </a:solidFill>
                <a:latin typeface="HK Grotesk Bold"/>
              </a:rPr>
              <a:t>MAPE : 0.07413</a:t>
            </a: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171616"/>
                </a:solidFill>
                <a:latin typeface="HK Grotesk Bold"/>
              </a:rPr>
              <a:t>RMSE : 8.69890</a:t>
            </a:r>
          </a:p>
          <a:p>
            <a:pPr algn="ctr">
              <a:lnSpc>
                <a:spcPts val="251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707008" y="2455835"/>
            <a:ext cx="4506099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171616"/>
                </a:solidFill>
                <a:latin typeface="HK Grotesk"/>
              </a:rPr>
              <a:t>ARIMA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55840" y="1114715"/>
            <a:ext cx="9176320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6000">
                <a:solidFill>
                  <a:srgbClr val="171616"/>
                </a:solidFill>
                <a:ea typeface="HK Grotesk Bold"/>
              </a:rPr>
              <a:t>電力及燃氣供應業預測結果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84246" y="2455835"/>
            <a:ext cx="4506099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171616"/>
                </a:solidFill>
                <a:latin typeface="HK Grotesk"/>
              </a:rPr>
              <a:t>SARIMA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22693" y="8604885"/>
            <a:ext cx="6128883" cy="194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3131"/>
                </a:solidFill>
                <a:latin typeface="HK Grotesk Bold"/>
              </a:rPr>
              <a:t>      R2    : 0.90528  </a:t>
            </a: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171616"/>
                </a:solidFill>
                <a:latin typeface="HK Grotesk Bold"/>
              </a:rPr>
              <a:t>MAE   </a:t>
            </a:r>
            <a:r>
              <a:rPr lang="en-US" sz="2099">
                <a:solidFill>
                  <a:srgbClr val="171616"/>
                </a:solidFill>
                <a:latin typeface="HK Grotesk Bold"/>
              </a:rPr>
              <a:t>: 1.96093 </a:t>
            </a: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171616"/>
                </a:solidFill>
                <a:latin typeface="HK Grotesk Bold"/>
              </a:rPr>
              <a:t>MAPE : 0.02077 </a:t>
            </a: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171616"/>
                </a:solidFill>
                <a:latin typeface="HK Grotesk Bold"/>
              </a:rPr>
              <a:t>RMSE : 2.59922 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64807" y="0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3193" y="8743957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700" y="2084360"/>
            <a:ext cx="17259300" cy="9525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776207" y="2236760"/>
            <a:ext cx="12127069" cy="6703405"/>
          </a:xfrm>
          <a:custGeom>
            <a:avLst/>
            <a:gdLst/>
            <a:ahLst/>
            <a:cxnLst/>
            <a:rect r="r" b="b" t="t" l="l"/>
            <a:pathLst>
              <a:path h="6703405" w="12127069">
                <a:moveTo>
                  <a:pt x="0" y="0"/>
                </a:moveTo>
                <a:lnTo>
                  <a:pt x="12127069" y="0"/>
                </a:lnTo>
                <a:lnTo>
                  <a:pt x="12127069" y="6703405"/>
                </a:lnTo>
                <a:lnTo>
                  <a:pt x="0" y="6703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24406" y="1171561"/>
            <a:ext cx="12239189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6000">
                <a:solidFill>
                  <a:srgbClr val="171616"/>
                </a:solidFill>
                <a:latin typeface="HK Grotesk Bold"/>
              </a:rPr>
              <a:t>ARIMA與SARIMA模型預測能力比較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46559" y="8854440"/>
            <a:ext cx="1437603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171616"/>
                </a:solidFill>
                <a:latin typeface="HK Grotesk"/>
              </a:rPr>
              <a:t>ARIMA與SARIMA預測各個工業生產指數之對應評估指標數值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41826" y="8683304"/>
            <a:ext cx="186874" cy="1149991"/>
          </a:xfrm>
          <a:custGeom>
            <a:avLst/>
            <a:gdLst/>
            <a:ahLst/>
            <a:cxnLst/>
            <a:rect r="r" b="b" t="t" l="l"/>
            <a:pathLst>
              <a:path h="1149991" w="186874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2914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14498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51594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214498" y="2312125"/>
            <a:ext cx="5917669" cy="5246370"/>
            <a:chOff x="0" y="0"/>
            <a:chExt cx="1558563" cy="13817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8563" cy="1381760"/>
            </a:xfrm>
            <a:custGeom>
              <a:avLst/>
              <a:gdLst/>
              <a:ahLst/>
              <a:cxnLst/>
              <a:rect r="r" b="b" t="t" l="l"/>
              <a:pathLst>
                <a:path h="1381760" w="1558563">
                  <a:moveTo>
                    <a:pt x="0" y="0"/>
                  </a:moveTo>
                  <a:lnTo>
                    <a:pt x="1558563" y="0"/>
                  </a:lnTo>
                  <a:lnTo>
                    <a:pt x="1558563" y="1381760"/>
                  </a:lnTo>
                  <a:lnTo>
                    <a:pt x="0" y="1381760"/>
                  </a:lnTo>
                  <a:close/>
                </a:path>
              </a:pathLst>
            </a:custGeom>
            <a:solidFill>
              <a:srgbClr val="DDCFC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915241" y="1171575"/>
            <a:ext cx="1743907" cy="769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39"/>
              </a:lnSpc>
            </a:pPr>
            <a:r>
              <a:rPr lang="en-US" sz="5999">
                <a:solidFill>
                  <a:srgbClr val="171616"/>
                </a:solidFill>
                <a:ea typeface="HK Grotesk Bold"/>
              </a:rPr>
              <a:t>目錄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1028700" y="2302600"/>
            <a:ext cx="14380869" cy="9525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3329127" y="8396695"/>
            <a:ext cx="14958873" cy="0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2585734" y="2882265"/>
            <a:ext cx="12402923" cy="443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171616"/>
                </a:solidFill>
                <a:ea typeface="HK Grotesk"/>
              </a:rPr>
              <a:t>研究動機與目的</a:t>
            </a:r>
          </a:p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171616"/>
                </a:solidFill>
                <a:ea typeface="HK Grotesk"/>
              </a:rPr>
              <a:t>文獻探討</a:t>
            </a:r>
          </a:p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171616"/>
                </a:solidFill>
                <a:ea typeface="HK Grotesk"/>
              </a:rPr>
              <a:t>實驗一</a:t>
            </a:r>
          </a:p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171616"/>
                </a:solidFill>
                <a:ea typeface="HK Grotesk"/>
              </a:rPr>
              <a:t>實驗二</a:t>
            </a:r>
          </a:p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171616"/>
                </a:solidFill>
                <a:ea typeface="HK Grotesk"/>
              </a:rPr>
              <a:t>研究結果</a:t>
            </a:r>
          </a:p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171616"/>
                </a:solidFill>
                <a:ea typeface="HK Grotesk"/>
              </a:rPr>
              <a:t>結論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64807" y="0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084360"/>
            <a:ext cx="17259300" cy="9525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024406" y="1171561"/>
            <a:ext cx="12239189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6000">
                <a:solidFill>
                  <a:srgbClr val="171616"/>
                </a:solidFill>
                <a:latin typeface="HK Grotesk Bold"/>
              </a:rPr>
              <a:t>SVR模型訓練說明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9570" y="2931518"/>
            <a:ext cx="9488888" cy="2706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11"/>
              </a:lnSpc>
            </a:pPr>
            <a:r>
              <a:rPr lang="en-US" sz="3900">
                <a:solidFill>
                  <a:srgbClr val="171616"/>
                </a:solidFill>
                <a:ea typeface="HK Grotesk"/>
              </a:rPr>
              <a:t>模型訓練：</a:t>
            </a:r>
          </a:p>
          <a:p>
            <a:pPr>
              <a:lnSpc>
                <a:spcPts val="596"/>
              </a:lnSpc>
            </a:pPr>
          </a:p>
          <a:p>
            <a:pPr marL="734068" indent="-367034" lvl="1">
              <a:lnSpc>
                <a:spcPts val="5066"/>
              </a:lnSpc>
              <a:buFont typeface="Arial"/>
              <a:buChar char="•"/>
            </a:pPr>
            <a:r>
              <a:rPr lang="en-US" sz="3400">
                <a:solidFill>
                  <a:srgbClr val="171616"/>
                </a:solidFill>
                <a:ea typeface="HK Grotesk"/>
              </a:rPr>
              <a:t>將會選取不同數量的產業進行模型訓練與預測，以R平方的結果，來進行不同產業的訓練組合，共有3種產業的組合(如下)。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098459" y="2760882"/>
          <a:ext cx="7966348" cy="3162300"/>
        </p:xfrm>
        <a:graphic>
          <a:graphicData uri="http://schemas.openxmlformats.org/drawingml/2006/table">
            <a:tbl>
              <a:tblPr/>
              <a:tblGrid>
                <a:gridCol w="357509"/>
                <a:gridCol w="2502451"/>
                <a:gridCol w="2310856"/>
                <a:gridCol w="2795532"/>
              </a:tblGrid>
              <a:tr h="6555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524943"/>
                          </a:solidFill>
                          <a:ea typeface="HK Grotesk Bold"/>
                        </a:rPr>
                        <a:t>產業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524943"/>
                          </a:solidFill>
                          <a:latin typeface="HK Grotesk Bold"/>
                        </a:rPr>
                        <a:t>R平方分數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524943"/>
                          </a:solidFill>
                          <a:ea typeface="HK Grotesk Bold"/>
                        </a:rPr>
                        <a:t>相關係數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55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71616"/>
                          </a:solidFill>
                          <a:latin typeface="HK Grotesk Bo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524943"/>
                          </a:solidFill>
                          <a:ea typeface="HK Grotesk Bold"/>
                        </a:rPr>
                        <a:t>電力及燃氣</a:t>
                      </a:r>
                      <a:endParaRPr lang="en-US" sz="1100"/>
                    </a:p>
                    <a:p>
                      <a:pPr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524943"/>
                          </a:solidFill>
                          <a:ea typeface="HK Grotesk Bold"/>
                        </a:rPr>
                        <a:t>供應業</a:t>
                      </a:r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3131"/>
                          </a:solidFill>
                          <a:latin typeface="HK Grotesk Bold"/>
                        </a:rPr>
                        <a:t>0.905﻿28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524943"/>
                          </a:solidFill>
                          <a:latin typeface="HK Grotesk Bold"/>
                        </a:rPr>
                        <a:t>0.829763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55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71616"/>
                          </a:solidFill>
                          <a:latin typeface="HK Grotesk Bold"/>
                        </a:rPr>
                        <a:t>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524943"/>
                          </a:solidFill>
                          <a:ea typeface="HK Grotesk Bold"/>
                        </a:rPr>
                        <a:t>化學工業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524943"/>
                          </a:solidFill>
                          <a:latin typeface="HK Grotesk Bold"/>
                        </a:rPr>
                        <a:t>0.5428﻿2</a:t>
                      </a:r>
                      <a:r>
                        <a:rPr lang="en-US" sz="3000">
                          <a:solidFill>
                            <a:srgbClr val="524943"/>
                          </a:solidFill>
                          <a:latin typeface="HK Grotesk Bold"/>
                        </a:rPr>
                        <a:t>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524943"/>
                          </a:solidFill>
                          <a:latin typeface="HK Grotesk Bold"/>
                        </a:rPr>
                        <a:t>0.919526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55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71616"/>
                          </a:solidFill>
                          <a:latin typeface="HK Grotesk Bold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524943"/>
                          </a:solidFill>
                          <a:ea typeface="HK Grotesk Bold"/>
                        </a:rPr>
                        <a:t>金屬機電工業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524943"/>
                          </a:solidFill>
                          <a:latin typeface="HK Grotesk Bold"/>
                        </a:rPr>
                        <a:t>0.34﻿486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524943"/>
                          </a:solidFill>
                          <a:latin typeface="HK Grotesk Bold"/>
                        </a:rPr>
                        <a:t>0.925387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1028700" y="7372785"/>
            <a:ext cx="4138927" cy="2715131"/>
            <a:chOff x="0" y="0"/>
            <a:chExt cx="5518570" cy="3620174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117195" y="0"/>
              <a:ext cx="5401375" cy="2436757"/>
            </a:xfrm>
            <a:custGeom>
              <a:avLst/>
              <a:gdLst/>
              <a:ahLst/>
              <a:cxnLst/>
              <a:rect r="r" b="b" t="t" l="l"/>
              <a:pathLst>
                <a:path h="2436757" w="5401375">
                  <a:moveTo>
                    <a:pt x="0" y="0"/>
                  </a:moveTo>
                  <a:lnTo>
                    <a:pt x="5401375" y="0"/>
                  </a:lnTo>
                  <a:lnTo>
                    <a:pt x="5401375" y="2436757"/>
                  </a:lnTo>
                  <a:lnTo>
                    <a:pt x="0" y="2436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036525"/>
              <a:ext cx="5386413" cy="543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671791" indent="-335896" lvl="1">
                <a:lnSpc>
                  <a:spcPts val="2924"/>
                </a:lnSpc>
                <a:buFont typeface="Arial"/>
                <a:buChar char="•"/>
              </a:pPr>
              <a:r>
                <a:rPr lang="en-US" sz="3111">
                  <a:solidFill>
                    <a:srgbClr val="171616"/>
                  </a:solidFill>
                  <a:ea typeface="HK Grotesk Bold"/>
                </a:rPr>
                <a:t>電力及燃氣供應業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97679" y="2833409"/>
              <a:ext cx="4191055" cy="786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4200">
                  <a:solidFill>
                    <a:srgbClr val="171616"/>
                  </a:solidFill>
                  <a:ea typeface="HK Grotesk"/>
                </a:rPr>
                <a:t>組合一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6954173" y="7325435"/>
            <a:ext cx="4223072" cy="1905182"/>
          </a:xfrm>
          <a:custGeom>
            <a:avLst/>
            <a:gdLst/>
            <a:ahLst/>
            <a:cxnLst/>
            <a:rect r="r" b="b" t="t" l="l"/>
            <a:pathLst>
              <a:path h="1905182" w="4223072">
                <a:moveTo>
                  <a:pt x="0" y="0"/>
                </a:moveTo>
                <a:lnTo>
                  <a:pt x="4223072" y="0"/>
                </a:lnTo>
                <a:lnTo>
                  <a:pt x="4223072" y="1905181"/>
                </a:lnTo>
                <a:lnTo>
                  <a:pt x="0" y="1905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090862" y="7530074"/>
            <a:ext cx="4086383" cy="1446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1791" indent="-335896" lvl="1">
              <a:lnSpc>
                <a:spcPts val="6067"/>
              </a:lnSpc>
              <a:buFont typeface="Arial"/>
              <a:buChar char="•"/>
            </a:pPr>
            <a:r>
              <a:rPr lang="en-US" sz="3111">
                <a:solidFill>
                  <a:srgbClr val="171616"/>
                </a:solidFill>
                <a:ea typeface="HK Grotesk Bold"/>
              </a:rPr>
              <a:t>電力及燃氣供應業</a:t>
            </a:r>
          </a:p>
          <a:p>
            <a:pPr marL="671791" indent="-335896" lvl="1">
              <a:lnSpc>
                <a:spcPts val="6067"/>
              </a:lnSpc>
              <a:buFont typeface="Arial"/>
              <a:buChar char="•"/>
            </a:pPr>
            <a:r>
              <a:rPr lang="en-US" sz="3111">
                <a:solidFill>
                  <a:srgbClr val="171616"/>
                </a:solidFill>
                <a:ea typeface="HK Grotesk Bold"/>
              </a:rPr>
              <a:t>化學工業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94063" y="9514510"/>
            <a:ext cx="3143291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171616"/>
                </a:solidFill>
                <a:ea typeface="HK Grotesk"/>
              </a:rPr>
              <a:t>組合二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963790" y="7158450"/>
            <a:ext cx="4599608" cy="2929466"/>
            <a:chOff x="0" y="0"/>
            <a:chExt cx="6132811" cy="3905954"/>
          </a:xfrm>
        </p:grpSpPr>
        <p:sp>
          <p:nvSpPr>
            <p:cNvPr name="Freeform 15" id="15"/>
            <p:cNvSpPr/>
            <p:nvPr/>
          </p:nvSpPr>
          <p:spPr>
            <a:xfrm flipH="false" flipV="false" rot="-10800000">
              <a:off x="0" y="0"/>
              <a:ext cx="6132811" cy="2766734"/>
            </a:xfrm>
            <a:custGeom>
              <a:avLst/>
              <a:gdLst/>
              <a:ahLst/>
              <a:cxnLst/>
              <a:rect r="r" b="b" t="t" l="l"/>
              <a:pathLst>
                <a:path h="2766734" w="6132811">
                  <a:moveTo>
                    <a:pt x="0" y="0"/>
                  </a:moveTo>
                  <a:lnTo>
                    <a:pt x="6132811" y="0"/>
                  </a:lnTo>
                  <a:lnTo>
                    <a:pt x="6132811" y="2766734"/>
                  </a:lnTo>
                  <a:lnTo>
                    <a:pt x="0" y="2766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342150" y="133856"/>
              <a:ext cx="5448510" cy="3345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71791" indent="-335896" lvl="1">
                <a:lnSpc>
                  <a:spcPts val="5165"/>
                </a:lnSpc>
                <a:buFont typeface="Arial"/>
                <a:buChar char="•"/>
              </a:pPr>
              <a:r>
                <a:rPr lang="en-US" sz="3111">
                  <a:solidFill>
                    <a:srgbClr val="171616"/>
                  </a:solidFill>
                  <a:ea typeface="HK Grotesk Bold"/>
                </a:rPr>
                <a:t>電力及燃氣供應業</a:t>
              </a:r>
            </a:p>
            <a:p>
              <a:pPr marL="671791" indent="-335896" lvl="1">
                <a:lnSpc>
                  <a:spcPts val="5165"/>
                </a:lnSpc>
                <a:buFont typeface="Arial"/>
                <a:buChar char="•"/>
              </a:pPr>
              <a:r>
                <a:rPr lang="en-US" sz="3111">
                  <a:solidFill>
                    <a:srgbClr val="171616"/>
                  </a:solidFill>
                  <a:ea typeface="HK Grotesk Bold"/>
                </a:rPr>
                <a:t>化學工業</a:t>
              </a:r>
            </a:p>
            <a:p>
              <a:pPr marL="671791" indent="-335896" lvl="1">
                <a:lnSpc>
                  <a:spcPts val="5165"/>
                </a:lnSpc>
                <a:buFont typeface="Arial"/>
                <a:buChar char="•"/>
              </a:pPr>
              <a:r>
                <a:rPr lang="en-US" sz="3111">
                  <a:solidFill>
                    <a:srgbClr val="171616"/>
                  </a:solidFill>
                  <a:ea typeface="HK Grotesk Bold"/>
                </a:rPr>
                <a:t>金屬機電工業</a:t>
              </a:r>
            </a:p>
            <a:p>
              <a:pPr>
                <a:lnSpc>
                  <a:spcPts val="5165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970878" y="3119189"/>
              <a:ext cx="4191055" cy="786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4200">
                  <a:solidFill>
                    <a:srgbClr val="171616"/>
                  </a:solidFill>
                  <a:ea typeface="HK Grotesk"/>
                </a:rPr>
                <a:t>組合三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64807" y="0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084360"/>
            <a:ext cx="17259300" cy="9525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494766" y="2517923"/>
            <a:ext cx="10752650" cy="6342307"/>
          </a:xfrm>
          <a:custGeom>
            <a:avLst/>
            <a:gdLst/>
            <a:ahLst/>
            <a:cxnLst/>
            <a:rect r="r" b="b" t="t" l="l"/>
            <a:pathLst>
              <a:path h="6342307" w="10752650">
                <a:moveTo>
                  <a:pt x="0" y="0"/>
                </a:moveTo>
                <a:lnTo>
                  <a:pt x="10752650" y="0"/>
                </a:lnTo>
                <a:lnTo>
                  <a:pt x="10752650" y="6342307"/>
                </a:lnTo>
                <a:lnTo>
                  <a:pt x="0" y="6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13691" y="2675524"/>
            <a:ext cx="2330309" cy="2330309"/>
          </a:xfrm>
          <a:custGeom>
            <a:avLst/>
            <a:gdLst/>
            <a:ahLst/>
            <a:cxnLst/>
            <a:rect r="r" b="b" t="t" l="l"/>
            <a:pathLst>
              <a:path h="2330309" w="2330309">
                <a:moveTo>
                  <a:pt x="0" y="0"/>
                </a:moveTo>
                <a:lnTo>
                  <a:pt x="2330309" y="0"/>
                </a:lnTo>
                <a:lnTo>
                  <a:pt x="2330309" y="2330309"/>
                </a:lnTo>
                <a:lnTo>
                  <a:pt x="0" y="23303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24406" y="1171561"/>
            <a:ext cx="12239189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6000">
                <a:solidFill>
                  <a:srgbClr val="171616"/>
                </a:solidFill>
                <a:latin typeface="HK Grotesk Bold"/>
              </a:rPr>
              <a:t>SVR模型訓練與測試成效比較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53777" y="9191625"/>
            <a:ext cx="718044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71616"/>
                </a:solidFill>
                <a:ea typeface="HK Grotesk"/>
              </a:rPr>
              <a:t>以不同組合進行SVR模型訓練之預測成效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64807" y="0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695" y="1950706"/>
            <a:ext cx="17259300" cy="9525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911043" y="2664540"/>
            <a:ext cx="9474643" cy="7073386"/>
          </a:xfrm>
          <a:custGeom>
            <a:avLst/>
            <a:gdLst/>
            <a:ahLst/>
            <a:cxnLst/>
            <a:rect r="r" b="b" t="t" l="l"/>
            <a:pathLst>
              <a:path h="7073386" w="9474643">
                <a:moveTo>
                  <a:pt x="0" y="0"/>
                </a:moveTo>
                <a:lnTo>
                  <a:pt x="9474643" y="0"/>
                </a:lnTo>
                <a:lnTo>
                  <a:pt x="9474643" y="7073386"/>
                </a:lnTo>
                <a:lnTo>
                  <a:pt x="0" y="7073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24406" y="1171561"/>
            <a:ext cx="12239189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6000">
                <a:solidFill>
                  <a:srgbClr val="171616"/>
                </a:solidFill>
                <a:ea typeface="HK Grotesk Bold"/>
              </a:rPr>
              <a:t>組合一：預測結果圖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2054663" y="4237056"/>
          <a:ext cx="5726217" cy="3276600"/>
        </p:xfrm>
        <a:graphic>
          <a:graphicData uri="http://schemas.openxmlformats.org/drawingml/2006/table">
            <a:tbl>
              <a:tblPr/>
              <a:tblGrid>
                <a:gridCol w="2863108"/>
                <a:gridCol w="2863108"/>
              </a:tblGrid>
              <a:tr h="655320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ea typeface="HK Grotesk"/>
                        </a:rPr>
                        <a:t>組合一：預測結果數據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ea typeface="HK Grotesk"/>
                        </a:rPr>
                        <a:t>組合一：預測結果數據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53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3131"/>
                          </a:solidFill>
                          <a:latin typeface="HK Grotesk Bold"/>
                        </a:rPr>
                        <a:t>R2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3131"/>
                          </a:solidFill>
                          <a:latin typeface="HK Grotesk Bold"/>
                        </a:rPr>
                        <a:t> -0.841927 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53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HK Grotesk Bold"/>
                        </a:rPr>
                        <a:t>MAE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HK Grotesk Bold"/>
                        </a:rPr>
                        <a:t>0.925387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53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HK Grotesk Bold"/>
                        </a:rPr>
                        <a:t>MAPE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HK Grotesk Bold"/>
                        </a:rPr>
                        <a:t> 0.986551</a:t>
                      </a:r>
                      <a:r>
                        <a:rPr lang="en-US" sz="3000">
                          <a:solidFill>
                            <a:srgbClr val="000000"/>
                          </a:solidFill>
                          <a:latin typeface="HK Grotesk Bold"/>
                        </a:rPr>
                        <a:t>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53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HK Grotesk Bold"/>
                        </a:rPr>
                        <a:t>RMSE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HK Grotesk Bold"/>
                        </a:rPr>
                        <a:t>0.919526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64807" y="0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084360"/>
            <a:ext cx="17259300" cy="9525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8469110" y="6180844"/>
            <a:ext cx="1349781" cy="134978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249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024406" y="1171561"/>
            <a:ext cx="12239189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6000">
                <a:solidFill>
                  <a:srgbClr val="171616"/>
                </a:solidFill>
                <a:ea typeface="HK Grotesk Bold"/>
              </a:rPr>
              <a:t>小結論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26218" y="2261844"/>
            <a:ext cx="12289551" cy="3636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57"/>
              </a:lnSpc>
            </a:pPr>
            <a:r>
              <a:rPr lang="en-US" sz="4199">
                <a:solidFill>
                  <a:srgbClr val="171616"/>
                </a:solidFill>
                <a:latin typeface="HK Grotesk"/>
              </a:rPr>
              <a:t>SVR訓練與測試效果不好：</a:t>
            </a:r>
          </a:p>
          <a:p>
            <a:pPr>
              <a:lnSpc>
                <a:spcPts val="596"/>
              </a:lnSpc>
            </a:pPr>
          </a:p>
          <a:p>
            <a:pPr marL="798831" indent="-399415" lvl="1">
              <a:lnSpc>
                <a:spcPts val="5513"/>
              </a:lnSpc>
              <a:buFont typeface="Arial"/>
              <a:buChar char="•"/>
            </a:pPr>
            <a:r>
              <a:rPr lang="en-US" sz="3700">
                <a:solidFill>
                  <a:srgbClr val="171616"/>
                </a:solidFill>
                <a:ea typeface="HK Grotesk"/>
              </a:rPr>
              <a:t>資料集資料數量較少</a:t>
            </a:r>
          </a:p>
          <a:p>
            <a:pPr marL="798831" indent="-399415" lvl="1">
              <a:lnSpc>
                <a:spcPts val="5513"/>
              </a:lnSpc>
              <a:buFont typeface="Arial"/>
              <a:buChar char="•"/>
            </a:pPr>
            <a:r>
              <a:rPr lang="en-US" sz="3700">
                <a:solidFill>
                  <a:srgbClr val="171616"/>
                </a:solidFill>
                <a:ea typeface="HK Grotesk"/>
              </a:rPr>
              <a:t>指標預測上，除了電力及燃氣供應業以外，均沒有較好的預測效果產生</a:t>
            </a:r>
          </a:p>
          <a:p>
            <a:pPr marL="798831" indent="-399415" lvl="1">
              <a:lnSpc>
                <a:spcPts val="5513"/>
              </a:lnSpc>
              <a:buFont typeface="Arial"/>
              <a:buChar char="•"/>
            </a:pPr>
            <a:r>
              <a:rPr lang="en-US" sz="3700">
                <a:solidFill>
                  <a:srgbClr val="171616"/>
                </a:solidFill>
                <a:ea typeface="HK Grotesk"/>
              </a:rPr>
              <a:t>測試更多的行業組合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26218" y="7801738"/>
            <a:ext cx="12835563" cy="1594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7"/>
              </a:lnSpc>
            </a:pPr>
            <a:r>
              <a:rPr lang="en-US" sz="4300">
                <a:solidFill>
                  <a:srgbClr val="171616"/>
                </a:solidFill>
                <a:latin typeface="HK Grotesk Bold"/>
              </a:rPr>
              <a:t>ARIMA與SARIMA較不適合用於預測</a:t>
            </a:r>
          </a:p>
          <a:p>
            <a:pPr algn="ctr">
              <a:lnSpc>
                <a:spcPts val="6407"/>
              </a:lnSpc>
            </a:pPr>
            <a:r>
              <a:rPr lang="en-US" sz="4300">
                <a:solidFill>
                  <a:srgbClr val="171616"/>
                </a:solidFill>
                <a:ea typeface="HK Grotesk Bold"/>
              </a:rPr>
              <a:t>資訊電子工業、化學工業、金屬機電工業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511942" y="4765365"/>
            <a:ext cx="186874" cy="1149991"/>
          </a:xfrm>
          <a:custGeom>
            <a:avLst/>
            <a:gdLst/>
            <a:ahLst/>
            <a:cxnLst/>
            <a:rect r="r" b="b" t="t" l="l"/>
            <a:pathLst>
              <a:path h="1149991" w="186874">
                <a:moveTo>
                  <a:pt x="0" y="0"/>
                </a:moveTo>
                <a:lnTo>
                  <a:pt x="186874" y="0"/>
                </a:lnTo>
                <a:lnTo>
                  <a:pt x="186874" y="1149991"/>
                </a:lnTo>
                <a:lnTo>
                  <a:pt x="0" y="1149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2914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14498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28700" y="2084360"/>
            <a:ext cx="17259300" cy="9525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677805" y="4765365"/>
            <a:ext cx="3657199" cy="1649895"/>
          </a:xfrm>
          <a:custGeom>
            <a:avLst/>
            <a:gdLst/>
            <a:ahLst/>
            <a:cxnLst/>
            <a:rect r="r" b="b" t="t" l="l"/>
            <a:pathLst>
              <a:path h="1649895" w="3657199">
                <a:moveTo>
                  <a:pt x="0" y="0"/>
                </a:moveTo>
                <a:lnTo>
                  <a:pt x="3657199" y="0"/>
                </a:lnTo>
                <a:lnTo>
                  <a:pt x="3657199" y="1649895"/>
                </a:lnTo>
                <a:lnTo>
                  <a:pt x="0" y="1649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078523" y="5317561"/>
            <a:ext cx="1001779" cy="763492"/>
            <a:chOff x="0" y="0"/>
            <a:chExt cx="812800" cy="6194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619464"/>
            </a:xfrm>
            <a:custGeom>
              <a:avLst/>
              <a:gdLst/>
              <a:ahLst/>
              <a:cxnLst/>
              <a:rect r="r" b="b" t="t" l="l"/>
              <a:pathLst>
                <a:path h="619464" w="812800">
                  <a:moveTo>
                    <a:pt x="812800" y="309732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16264"/>
                  </a:lnTo>
                  <a:lnTo>
                    <a:pt x="406400" y="416264"/>
                  </a:lnTo>
                  <a:lnTo>
                    <a:pt x="406400" y="619464"/>
                  </a:lnTo>
                  <a:lnTo>
                    <a:pt x="812800" y="309732"/>
                  </a:lnTo>
                  <a:close/>
                </a:path>
              </a:pathLst>
            </a:custGeom>
            <a:solidFill>
              <a:srgbClr val="84625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198005" y="1171575"/>
            <a:ext cx="3860963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6000">
                <a:solidFill>
                  <a:srgbClr val="171616"/>
                </a:solidFill>
                <a:ea typeface="HK Grotesk Bold"/>
              </a:rPr>
              <a:t>實驗二流程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63342" y="4798160"/>
            <a:ext cx="3486126" cy="1508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4339">
                <a:solidFill>
                  <a:srgbClr val="171616"/>
                </a:solidFill>
                <a:ea typeface="Noto Sans T Chinese Bold"/>
              </a:rPr>
              <a:t>各行業之模型預測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245777" y="4765365"/>
            <a:ext cx="3657199" cy="1649895"/>
          </a:xfrm>
          <a:custGeom>
            <a:avLst/>
            <a:gdLst/>
            <a:ahLst/>
            <a:cxnLst/>
            <a:rect r="r" b="b" t="t" l="l"/>
            <a:pathLst>
              <a:path h="1649895" w="3657199">
                <a:moveTo>
                  <a:pt x="0" y="0"/>
                </a:moveTo>
                <a:lnTo>
                  <a:pt x="3657198" y="0"/>
                </a:lnTo>
                <a:lnTo>
                  <a:pt x="3657198" y="1649895"/>
                </a:lnTo>
                <a:lnTo>
                  <a:pt x="0" y="1649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318500" y="5183693"/>
            <a:ext cx="3511752" cy="73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4339">
                <a:solidFill>
                  <a:srgbClr val="171616"/>
                </a:solidFill>
                <a:ea typeface="Noto Sans T Chinese Bold"/>
              </a:rPr>
              <a:t>預測效果比較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677904" y="5317561"/>
            <a:ext cx="1001779" cy="763492"/>
            <a:chOff x="0" y="0"/>
            <a:chExt cx="812800" cy="6194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19464"/>
            </a:xfrm>
            <a:custGeom>
              <a:avLst/>
              <a:gdLst/>
              <a:ahLst/>
              <a:cxnLst/>
              <a:rect r="r" b="b" t="t" l="l"/>
              <a:pathLst>
                <a:path h="619464" w="812800">
                  <a:moveTo>
                    <a:pt x="812800" y="309732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16264"/>
                  </a:lnTo>
                  <a:lnTo>
                    <a:pt x="406400" y="416264"/>
                  </a:lnTo>
                  <a:lnTo>
                    <a:pt x="406400" y="619464"/>
                  </a:lnTo>
                  <a:lnTo>
                    <a:pt x="812800" y="309732"/>
                  </a:lnTo>
                  <a:close/>
                </a:path>
              </a:pathLst>
            </a:custGeom>
            <a:solidFill>
              <a:srgbClr val="84625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859349" y="4765365"/>
            <a:ext cx="3657199" cy="1649895"/>
          </a:xfrm>
          <a:custGeom>
            <a:avLst/>
            <a:gdLst/>
            <a:ahLst/>
            <a:cxnLst/>
            <a:rect r="r" b="b" t="t" l="l"/>
            <a:pathLst>
              <a:path h="1649895" w="3657199">
                <a:moveTo>
                  <a:pt x="0" y="0"/>
                </a:moveTo>
                <a:lnTo>
                  <a:pt x="3657199" y="0"/>
                </a:lnTo>
                <a:lnTo>
                  <a:pt x="3657199" y="1649895"/>
                </a:lnTo>
                <a:lnTo>
                  <a:pt x="0" y="1649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137166" y="4798160"/>
            <a:ext cx="3101565" cy="1508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4339">
                <a:solidFill>
                  <a:srgbClr val="171616"/>
                </a:solidFill>
                <a:ea typeface="Noto Sans T Chinese Bold"/>
              </a:rPr>
              <a:t>資料收集與處理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2914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4498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705" y="2133617"/>
            <a:ext cx="17259300" cy="9525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553476" y="4388963"/>
            <a:ext cx="1511254" cy="4114800"/>
          </a:xfrm>
          <a:custGeom>
            <a:avLst/>
            <a:gdLst/>
            <a:ahLst/>
            <a:cxnLst/>
            <a:rect r="r" b="b" t="t" l="l"/>
            <a:pathLst>
              <a:path h="4114800" w="1511254">
                <a:moveTo>
                  <a:pt x="0" y="0"/>
                </a:moveTo>
                <a:lnTo>
                  <a:pt x="1511254" y="0"/>
                </a:lnTo>
                <a:lnTo>
                  <a:pt x="15112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33249" y="1019161"/>
            <a:ext cx="6221502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6000">
                <a:solidFill>
                  <a:srgbClr val="171616"/>
                </a:solidFill>
                <a:ea typeface="HK Grotesk Bold"/>
              </a:rPr>
              <a:t>模型預測能力比較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43321" y="6052028"/>
            <a:ext cx="2359119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ea typeface="Noto Sans T Chinese Bold"/>
              </a:rPr>
              <a:t>預測模型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82957" y="4028015"/>
            <a:ext cx="10254735" cy="1296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ea typeface="HK Grotesk Bold"/>
              </a:rPr>
              <a:t>季節性自我迴歸整合移動平均模型(SARIMA)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HK Grotesk"/>
              </a:rPr>
              <a:t>Autoregressive Integrated Moving Average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06150" y="7563919"/>
            <a:ext cx="4352687" cy="1296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ea typeface="HK Grotesk Bold"/>
              </a:rPr>
              <a:t>類</a:t>
            </a:r>
            <a:r>
              <a:rPr lang="en-US" sz="4200">
                <a:solidFill>
                  <a:srgbClr val="000000"/>
                </a:solidFill>
                <a:ea typeface="HK Grotesk Bold"/>
              </a:rPr>
              <a:t>神經網路(ANN)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HK Grotesk"/>
              </a:rPr>
              <a:t>Artificial Neural Network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30587" y="364681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5"/>
                </a:lnTo>
                <a:lnTo>
                  <a:pt x="0" y="1028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32171" y="364681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7" y="0"/>
                </a:lnTo>
                <a:lnTo>
                  <a:pt x="446387" y="1028685"/>
                </a:lnTo>
                <a:lnTo>
                  <a:pt x="0" y="1028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2729473" y="1798306"/>
            <a:ext cx="15558527" cy="0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032121" y="2301554"/>
            <a:ext cx="14846437" cy="6297700"/>
          </a:xfrm>
          <a:custGeom>
            <a:avLst/>
            <a:gdLst/>
            <a:ahLst/>
            <a:cxnLst/>
            <a:rect r="r" b="b" t="t" l="l"/>
            <a:pathLst>
              <a:path h="6297700" w="14846437">
                <a:moveTo>
                  <a:pt x="0" y="0"/>
                </a:moveTo>
                <a:lnTo>
                  <a:pt x="14846437" y="0"/>
                </a:lnTo>
                <a:lnTo>
                  <a:pt x="14846437" y="6297699"/>
                </a:lnTo>
                <a:lnTo>
                  <a:pt x="0" y="6297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74246" y="1021899"/>
            <a:ext cx="3267047" cy="769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39"/>
              </a:lnSpc>
            </a:pPr>
            <a:r>
              <a:rPr lang="en-US" sz="5999">
                <a:solidFill>
                  <a:srgbClr val="171616"/>
                </a:solidFill>
                <a:ea typeface="HK Grotesk Bold"/>
              </a:rPr>
              <a:t>實驗結果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67320" y="8913578"/>
            <a:ext cx="1437603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171616"/>
                </a:solidFill>
                <a:latin typeface="HK Grotesk"/>
              </a:rPr>
              <a:t>SARIMA與ANN預測各個工業生產指數之對應評估指標數值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606084" y="7175325"/>
            <a:ext cx="1423929" cy="1423929"/>
          </a:xfrm>
          <a:custGeom>
            <a:avLst/>
            <a:gdLst/>
            <a:ahLst/>
            <a:cxnLst/>
            <a:rect r="r" b="b" t="t" l="l"/>
            <a:pathLst>
              <a:path h="1423929" w="1423929">
                <a:moveTo>
                  <a:pt x="0" y="0"/>
                </a:moveTo>
                <a:lnTo>
                  <a:pt x="1423929" y="0"/>
                </a:lnTo>
                <a:lnTo>
                  <a:pt x="1423929" y="1423928"/>
                </a:lnTo>
                <a:lnTo>
                  <a:pt x="0" y="1423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31436" y="7175325"/>
            <a:ext cx="1423929" cy="1423929"/>
          </a:xfrm>
          <a:custGeom>
            <a:avLst/>
            <a:gdLst/>
            <a:ahLst/>
            <a:cxnLst/>
            <a:rect r="r" b="b" t="t" l="l"/>
            <a:pathLst>
              <a:path h="1423929" w="1423929">
                <a:moveTo>
                  <a:pt x="0" y="0"/>
                </a:moveTo>
                <a:lnTo>
                  <a:pt x="1423928" y="0"/>
                </a:lnTo>
                <a:lnTo>
                  <a:pt x="1423928" y="1423928"/>
                </a:lnTo>
                <a:lnTo>
                  <a:pt x="0" y="14239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30587" y="364681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5"/>
                </a:lnTo>
                <a:lnTo>
                  <a:pt x="0" y="1028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32171" y="364681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7" y="0"/>
                </a:lnTo>
                <a:lnTo>
                  <a:pt x="446387" y="1028685"/>
                </a:lnTo>
                <a:lnTo>
                  <a:pt x="0" y="1028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2729473" y="1798306"/>
            <a:ext cx="15558527" cy="0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7774246" y="1002849"/>
            <a:ext cx="2739509" cy="66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7"/>
              </a:lnSpc>
            </a:pPr>
            <a:r>
              <a:rPr lang="en-US" sz="5199">
                <a:solidFill>
                  <a:srgbClr val="171616"/>
                </a:solidFill>
                <a:ea typeface="HK Grotesk Bold"/>
              </a:rPr>
              <a:t>結論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33703" y="1921544"/>
            <a:ext cx="14735686" cy="1097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38" indent="-485769" lvl="1">
              <a:lnSpc>
                <a:spcPts val="6704"/>
              </a:lnSpc>
              <a:buFont typeface="Arial"/>
              <a:buChar char="•"/>
            </a:pPr>
            <a:r>
              <a:rPr lang="en-US" sz="4499">
                <a:solidFill>
                  <a:srgbClr val="171616"/>
                </a:solidFill>
                <a:ea typeface="HK Grotesk Bold"/>
              </a:rPr>
              <a:t>實驗結論：</a:t>
            </a:r>
          </a:p>
          <a:p>
            <a:pPr marL="1813551" indent="-604517" lvl="2">
              <a:lnSpc>
                <a:spcPts val="6257"/>
              </a:lnSpc>
              <a:buFont typeface="Arial"/>
              <a:buChar char="•"/>
            </a:pPr>
            <a:r>
              <a:rPr lang="en-US" sz="4199">
                <a:solidFill>
                  <a:srgbClr val="171616"/>
                </a:solidFill>
                <a:ea typeface="HK Grotesk"/>
              </a:rPr>
              <a:t>模型訓練上，資料集的資料量不足。</a:t>
            </a:r>
          </a:p>
          <a:p>
            <a:pPr marL="1813551" indent="-604517" lvl="2">
              <a:lnSpc>
                <a:spcPts val="6257"/>
              </a:lnSpc>
              <a:buFont typeface="Arial"/>
              <a:buChar char="•"/>
            </a:pPr>
            <a:r>
              <a:rPr lang="en-US" sz="4199">
                <a:solidFill>
                  <a:srgbClr val="171616"/>
                </a:solidFill>
                <a:ea typeface="HK Grotesk"/>
              </a:rPr>
              <a:t>產業預測，</a:t>
            </a:r>
            <a:r>
              <a:rPr lang="en-US" sz="4199">
                <a:solidFill>
                  <a:srgbClr val="171616"/>
                </a:solidFill>
                <a:ea typeface="HK Grotesk Bold"/>
              </a:rPr>
              <a:t>電力及燃氣供應業</a:t>
            </a:r>
            <a:r>
              <a:rPr lang="en-US" sz="4199">
                <a:solidFill>
                  <a:srgbClr val="171616"/>
                </a:solidFill>
                <a:ea typeface="HK Grotesk"/>
              </a:rPr>
              <a:t>透過</a:t>
            </a:r>
            <a:r>
              <a:rPr lang="en-US" sz="4199">
                <a:solidFill>
                  <a:srgbClr val="FF3131"/>
                </a:solidFill>
                <a:latin typeface="HK Grotesk Bold"/>
              </a:rPr>
              <a:t>SARIMA與ANN</a:t>
            </a:r>
            <a:r>
              <a:rPr lang="en-US" sz="4199">
                <a:solidFill>
                  <a:srgbClr val="171616"/>
                </a:solidFill>
                <a:ea typeface="HK Grotesk"/>
              </a:rPr>
              <a:t>進行預測時都會有的0.8以上的R平方數值，</a:t>
            </a:r>
            <a:r>
              <a:rPr lang="en-US" sz="4199">
                <a:solidFill>
                  <a:srgbClr val="171616"/>
                </a:solidFill>
                <a:ea typeface="HK Grotesk Bold"/>
              </a:rPr>
              <a:t>用水供應業</a:t>
            </a:r>
            <a:r>
              <a:rPr lang="en-US" sz="4199">
                <a:solidFill>
                  <a:srgbClr val="171616"/>
                </a:solidFill>
                <a:ea typeface="HK Grotesk"/>
              </a:rPr>
              <a:t>的部分，透過</a:t>
            </a:r>
            <a:r>
              <a:rPr lang="en-US" sz="4199">
                <a:solidFill>
                  <a:srgbClr val="FF3131"/>
                </a:solidFill>
                <a:latin typeface="HK Grotesk Bold"/>
              </a:rPr>
              <a:t>SARIMA</a:t>
            </a:r>
            <a:r>
              <a:rPr lang="en-US" sz="4199">
                <a:solidFill>
                  <a:srgbClr val="171616"/>
                </a:solidFill>
                <a:ea typeface="HK Grotesk"/>
              </a:rPr>
              <a:t>進行預測也會達到0.7的R平方數值。</a:t>
            </a:r>
          </a:p>
          <a:p>
            <a:pPr marL="1813551" indent="-604517" lvl="2">
              <a:lnSpc>
                <a:spcPts val="6257"/>
              </a:lnSpc>
              <a:buFont typeface="Arial"/>
              <a:buChar char="•"/>
            </a:pPr>
            <a:r>
              <a:rPr lang="en-US" sz="4199">
                <a:solidFill>
                  <a:srgbClr val="171616"/>
                </a:solidFill>
                <a:ea typeface="HK Grotesk"/>
              </a:rPr>
              <a:t>持續尋找較適合的預測模型進行產業預測，來補足第一實驗不足的部分。</a:t>
            </a:r>
          </a:p>
          <a:p>
            <a:pPr marL="1813551" indent="-604517" lvl="2">
              <a:lnSpc>
                <a:spcPts val="6257"/>
              </a:lnSpc>
              <a:buFont typeface="Arial"/>
              <a:buChar char="•"/>
            </a:pPr>
            <a:r>
              <a:rPr lang="en-US" sz="4199">
                <a:solidFill>
                  <a:srgbClr val="171616"/>
                </a:solidFill>
                <a:latin typeface="HK Grotesk"/>
              </a:rPr>
              <a:t>SVR訓練的部分，將會在嘗試</a:t>
            </a:r>
            <a:r>
              <a:rPr lang="en-US" sz="4199">
                <a:solidFill>
                  <a:srgbClr val="171616"/>
                </a:solidFill>
                <a:ea typeface="HK Grotesk Bold"/>
              </a:rPr>
              <a:t>不同產業組合</a:t>
            </a:r>
            <a:r>
              <a:rPr lang="en-US" sz="4199">
                <a:solidFill>
                  <a:srgbClr val="171616"/>
                </a:solidFill>
                <a:ea typeface="HK Grotesk"/>
              </a:rPr>
              <a:t>，以找出理想的模型成效。</a:t>
            </a:r>
          </a:p>
          <a:p>
            <a:pPr marL="971538" indent="-485769" lvl="1">
              <a:lnSpc>
                <a:spcPts val="6704"/>
              </a:lnSpc>
              <a:buFont typeface="Arial"/>
              <a:buChar char="•"/>
            </a:pPr>
            <a:r>
              <a:rPr lang="en-US" sz="4499">
                <a:solidFill>
                  <a:srgbClr val="171616"/>
                </a:solidFill>
                <a:ea typeface="HK Grotesk Bold"/>
              </a:rPr>
              <a:t>本次研究心得</a:t>
            </a:r>
          </a:p>
          <a:p>
            <a:pPr>
              <a:lnSpc>
                <a:spcPts val="6257"/>
              </a:lnSpc>
            </a:pPr>
          </a:p>
          <a:p>
            <a:pPr>
              <a:lnSpc>
                <a:spcPts val="596"/>
              </a:lnSpc>
            </a:pPr>
          </a:p>
          <a:p>
            <a:pPr>
              <a:lnSpc>
                <a:spcPts val="5513"/>
              </a:lnSpc>
            </a:pPr>
          </a:p>
          <a:p>
            <a:pPr>
              <a:lnSpc>
                <a:spcPts val="5513"/>
              </a:lnSpc>
            </a:pPr>
          </a:p>
          <a:p>
            <a:pPr>
              <a:lnSpc>
                <a:spcPts val="5513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052591" y="9628755"/>
            <a:ext cx="206709" cy="0"/>
          </a:xfrm>
          <a:prstGeom prst="line">
            <a:avLst/>
          </a:prstGeom>
          <a:ln cap="flat" w="9525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215839"/>
            <a:ext cx="1101118" cy="311066"/>
          </a:xfrm>
          <a:custGeom>
            <a:avLst/>
            <a:gdLst/>
            <a:ahLst/>
            <a:cxnLst/>
            <a:rect r="r" b="b" t="t" l="l"/>
            <a:pathLst>
              <a:path h="311066" w="1101118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028700" y="4568504"/>
            <a:ext cx="186874" cy="1149991"/>
          </a:xfrm>
          <a:custGeom>
            <a:avLst/>
            <a:gdLst/>
            <a:ahLst/>
            <a:cxnLst/>
            <a:rect r="r" b="b" t="t" l="l"/>
            <a:pathLst>
              <a:path h="1149991" w="186874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12914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14498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57120" y="2336503"/>
            <a:ext cx="9385506" cy="531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370"/>
              </a:lnSpc>
            </a:pPr>
            <a:r>
              <a:rPr lang="en-US" sz="15264">
                <a:solidFill>
                  <a:srgbClr val="171616"/>
                </a:solidFill>
                <a:ea typeface="HK Grotesk Bold"/>
              </a:rPr>
              <a:t>感謝</a:t>
            </a:r>
          </a:p>
          <a:p>
            <a:pPr>
              <a:lnSpc>
                <a:spcPts val="21370"/>
              </a:lnSpc>
            </a:pPr>
            <a:r>
              <a:rPr lang="en-US" sz="15264">
                <a:solidFill>
                  <a:srgbClr val="171616"/>
                </a:solidFill>
                <a:latin typeface="HK Grotesk Bold"/>
              </a:rPr>
              <a:t>    聆聽！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246676" y="9628755"/>
            <a:ext cx="206709" cy="0"/>
          </a:xfrm>
          <a:prstGeom prst="line">
            <a:avLst/>
          </a:prstGeom>
          <a:ln cap="flat" w="9525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215839"/>
            <a:ext cx="1101118" cy="311066"/>
          </a:xfrm>
          <a:custGeom>
            <a:avLst/>
            <a:gdLst/>
            <a:ahLst/>
            <a:cxnLst/>
            <a:rect r="r" b="b" t="t" l="l"/>
            <a:pathLst>
              <a:path h="311066" w="1101118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028700" y="4568504"/>
            <a:ext cx="186874" cy="1149991"/>
          </a:xfrm>
          <a:custGeom>
            <a:avLst/>
            <a:gdLst/>
            <a:ahLst/>
            <a:cxnLst/>
            <a:rect r="r" b="b" t="t" l="l"/>
            <a:pathLst>
              <a:path h="1149991" w="186874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12914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14498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55015"/>
            <a:ext cx="114315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171616"/>
                </a:solidFill>
                <a:latin typeface="HK Grotesk Light"/>
              </a:rPr>
              <a:t>About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29127" y="755015"/>
            <a:ext cx="114315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171616"/>
                </a:solidFill>
                <a:latin typeface="HK Grotesk Light"/>
              </a:rPr>
              <a:t>Service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24802" y="755015"/>
            <a:ext cx="114315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171616"/>
                </a:solidFill>
                <a:latin typeface="HK Grotesk Light"/>
              </a:rPr>
              <a:t>Team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649844" y="9220200"/>
            <a:ext cx="60945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171616"/>
                </a:solidFill>
                <a:latin typeface="HK Grotesk Light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53454" y="9220200"/>
            <a:ext cx="60945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171616"/>
                </a:solidFill>
                <a:latin typeface="HK Grotesk Light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29473" y="2278130"/>
            <a:ext cx="4204285" cy="66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87"/>
              </a:lnSpc>
            </a:pPr>
            <a:r>
              <a:rPr lang="en-US" sz="5199">
                <a:solidFill>
                  <a:srgbClr val="171616"/>
                </a:solidFill>
                <a:ea typeface="HK Grotesk Bold"/>
              </a:rPr>
              <a:t>研究方法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34864" y="6969812"/>
            <a:ext cx="1010343" cy="34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58"/>
              </a:lnSpc>
            </a:pPr>
            <a:r>
              <a:rPr lang="en-US" sz="2721">
                <a:solidFill>
                  <a:srgbClr val="FFFFFF"/>
                </a:solidFill>
                <a:latin typeface="HK Grotesk Light"/>
              </a:rPr>
              <a:t>789+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34864" y="7279002"/>
            <a:ext cx="176582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K Grotesk Light"/>
              </a:rPr>
              <a:t>Project Done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34864" y="5900396"/>
            <a:ext cx="1010343" cy="34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58"/>
              </a:lnSpc>
            </a:pPr>
            <a:r>
              <a:rPr lang="en-US" sz="2721">
                <a:solidFill>
                  <a:srgbClr val="FFFFFF"/>
                </a:solidFill>
                <a:latin typeface="HK Grotesk Light"/>
              </a:rPr>
              <a:t>567+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34864" y="6209586"/>
            <a:ext cx="176582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K Grotesk Light"/>
              </a:rPr>
              <a:t>Happy Client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729473" y="2954659"/>
            <a:ext cx="15558527" cy="0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2729473" y="3173016"/>
            <a:ext cx="12424477" cy="517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ea typeface="Noto Sans T Chinese Bold"/>
              </a:rPr>
              <a:t>原本要用個別指數的預估值去預測總指數，但效果不好(是用SVR，會繼續研究)  (架構圖)</a:t>
            </a:r>
          </a:p>
          <a:p>
            <a:pPr algn="just">
              <a:lnSpc>
                <a:spcPts val="5880"/>
              </a:lnSpc>
            </a:pPr>
          </a:p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Noto Sans T Chinese"/>
              </a:rPr>
              <a:t>-&gt; 那些指數是合用甚麼模型(ARIMA、SARIMA、(LSTM)、ANN)  (</a:t>
            </a:r>
          </a:p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Noto Sans T Chinese"/>
              </a:rPr>
              <a:t>-&gt;如果全部的指數效果都不好，就是這個模型不合適</a:t>
            </a:r>
          </a:p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Noto Sans T Chinese"/>
              </a:rPr>
              <a:t>-&gt;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841826" y="8683304"/>
            <a:ext cx="186874" cy="1149991"/>
          </a:xfrm>
          <a:custGeom>
            <a:avLst/>
            <a:gdLst/>
            <a:ahLst/>
            <a:cxnLst/>
            <a:rect r="r" b="b" t="t" l="l"/>
            <a:pathLst>
              <a:path h="1149991" w="186874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2914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14498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51594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214498" y="2312125"/>
            <a:ext cx="5917669" cy="5246370"/>
            <a:chOff x="0" y="0"/>
            <a:chExt cx="1558563" cy="13817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8563" cy="1381760"/>
            </a:xfrm>
            <a:custGeom>
              <a:avLst/>
              <a:gdLst/>
              <a:ahLst/>
              <a:cxnLst/>
              <a:rect r="r" b="b" t="t" l="l"/>
              <a:pathLst>
                <a:path h="1381760" w="1558563">
                  <a:moveTo>
                    <a:pt x="0" y="0"/>
                  </a:moveTo>
                  <a:lnTo>
                    <a:pt x="1558563" y="0"/>
                  </a:lnTo>
                  <a:lnTo>
                    <a:pt x="1558563" y="1381760"/>
                  </a:lnTo>
                  <a:lnTo>
                    <a:pt x="0" y="1381760"/>
                  </a:lnTo>
                  <a:close/>
                </a:path>
              </a:pathLst>
            </a:custGeom>
            <a:solidFill>
              <a:srgbClr val="DDCFC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41826" y="1542506"/>
            <a:ext cx="5354551" cy="769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39"/>
              </a:lnSpc>
            </a:pPr>
            <a:r>
              <a:rPr lang="en-US" sz="5999">
                <a:solidFill>
                  <a:srgbClr val="171616"/>
                </a:solidFill>
                <a:ea typeface="HK Grotesk Bold"/>
              </a:rPr>
              <a:t>研究動機與目的</a:t>
            </a:r>
          </a:p>
        </p:txBody>
      </p:sp>
      <p:sp>
        <p:nvSpPr>
          <p:cNvPr name="AutoShape 9" id="9"/>
          <p:cNvSpPr/>
          <p:nvPr/>
        </p:nvSpPr>
        <p:spPr>
          <a:xfrm>
            <a:off x="0" y="2235503"/>
            <a:ext cx="6196378" cy="0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3329127" y="8396695"/>
            <a:ext cx="14958873" cy="0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2667889" y="2893150"/>
            <a:ext cx="13093059" cy="443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171616"/>
                </a:solidFill>
                <a:ea typeface="HK Grotesk"/>
              </a:rPr>
              <a:t>由礦業及土石採取業、金屬機電工業、資訊電子工業、化學工業、民生工業、電力及燃氣供應業、用水供應業所構成</a:t>
            </a:r>
          </a:p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171616"/>
                </a:solidFill>
                <a:ea typeface="HK Grotesk"/>
              </a:rPr>
              <a:t>瞭解工業產銷存量消長情勢</a:t>
            </a:r>
          </a:p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171616"/>
                </a:solidFill>
                <a:ea typeface="HK Grotesk"/>
              </a:rPr>
              <a:t>提供產業政策及經濟建設規劃應用</a:t>
            </a:r>
          </a:p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171616"/>
                </a:solidFill>
                <a:ea typeface="HK Grotesk"/>
              </a:rPr>
              <a:t>讓業者調節產銷存及採取因應對策參考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157118" y="9258300"/>
            <a:ext cx="1677400" cy="756736"/>
          </a:xfrm>
          <a:custGeom>
            <a:avLst/>
            <a:gdLst/>
            <a:ahLst/>
            <a:cxnLst/>
            <a:rect r="r" b="b" t="t" l="l"/>
            <a:pathLst>
              <a:path h="756736" w="1677400">
                <a:moveTo>
                  <a:pt x="0" y="0"/>
                </a:moveTo>
                <a:lnTo>
                  <a:pt x="1677400" y="0"/>
                </a:lnTo>
                <a:lnTo>
                  <a:pt x="1677400" y="756736"/>
                </a:lnTo>
                <a:lnTo>
                  <a:pt x="0" y="756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395889" y="9511569"/>
            <a:ext cx="459473" cy="350181"/>
            <a:chOff x="0" y="0"/>
            <a:chExt cx="812800" cy="6194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19464"/>
            </a:xfrm>
            <a:custGeom>
              <a:avLst/>
              <a:gdLst/>
              <a:ahLst/>
              <a:cxnLst/>
              <a:rect r="r" b="b" t="t" l="l"/>
              <a:pathLst>
                <a:path h="619464" w="812800">
                  <a:moveTo>
                    <a:pt x="812800" y="309732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16264"/>
                  </a:lnTo>
                  <a:lnTo>
                    <a:pt x="406400" y="416264"/>
                  </a:lnTo>
                  <a:lnTo>
                    <a:pt x="406400" y="619464"/>
                  </a:lnTo>
                  <a:lnTo>
                    <a:pt x="812800" y="309732"/>
                  </a:lnTo>
                  <a:close/>
                </a:path>
              </a:pathLst>
            </a:custGeom>
            <a:solidFill>
              <a:srgbClr val="84625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440024" y="9456544"/>
            <a:ext cx="1111588" cy="33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6"/>
              </a:lnSpc>
            </a:pPr>
            <a:r>
              <a:rPr lang="en-US" sz="1990">
                <a:solidFill>
                  <a:srgbClr val="171616">
                    <a:alpha val="25882"/>
                  </a:srgbClr>
                </a:solidFill>
                <a:ea typeface="Noto Sans T Chinese Bold"/>
              </a:rPr>
              <a:t>文獻探討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964085" y="9511569"/>
            <a:ext cx="459473" cy="350181"/>
            <a:chOff x="0" y="0"/>
            <a:chExt cx="812800" cy="61946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19464"/>
            </a:xfrm>
            <a:custGeom>
              <a:avLst/>
              <a:gdLst/>
              <a:ahLst/>
              <a:cxnLst/>
              <a:rect r="r" b="b" t="t" l="l"/>
              <a:pathLst>
                <a:path h="619464" w="812800">
                  <a:moveTo>
                    <a:pt x="812800" y="309732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16264"/>
                  </a:lnTo>
                  <a:lnTo>
                    <a:pt x="406400" y="416264"/>
                  </a:lnTo>
                  <a:lnTo>
                    <a:pt x="406400" y="619464"/>
                  </a:lnTo>
                  <a:lnTo>
                    <a:pt x="812800" y="309732"/>
                  </a:lnTo>
                  <a:close/>
                </a:path>
              </a:pathLst>
            </a:custGeom>
            <a:solidFill>
              <a:srgbClr val="84625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3519102" y="9258300"/>
            <a:ext cx="1677400" cy="756736"/>
          </a:xfrm>
          <a:custGeom>
            <a:avLst/>
            <a:gdLst/>
            <a:ahLst/>
            <a:cxnLst/>
            <a:rect r="r" b="b" t="t" l="l"/>
            <a:pathLst>
              <a:path h="756736" w="1677400">
                <a:moveTo>
                  <a:pt x="0" y="0"/>
                </a:moveTo>
                <a:lnTo>
                  <a:pt x="1677400" y="0"/>
                </a:lnTo>
                <a:lnTo>
                  <a:pt x="1677400" y="756736"/>
                </a:lnTo>
                <a:lnTo>
                  <a:pt x="0" y="756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802008" y="9279716"/>
            <a:ext cx="1111588" cy="68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6"/>
              </a:lnSpc>
            </a:pPr>
            <a:r>
              <a:rPr lang="en-US" sz="1990">
                <a:solidFill>
                  <a:srgbClr val="171616"/>
                </a:solidFill>
                <a:ea typeface="Noto Sans T Chinese Bold"/>
              </a:rPr>
              <a:t>研究動機與目的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1187959" y="9258300"/>
            <a:ext cx="1677400" cy="756736"/>
          </a:xfrm>
          <a:custGeom>
            <a:avLst/>
            <a:gdLst/>
            <a:ahLst/>
            <a:cxnLst/>
            <a:rect r="r" b="b" t="t" l="l"/>
            <a:pathLst>
              <a:path h="756736" w="1677400">
                <a:moveTo>
                  <a:pt x="0" y="0"/>
                </a:moveTo>
                <a:lnTo>
                  <a:pt x="1677401" y="0"/>
                </a:lnTo>
                <a:lnTo>
                  <a:pt x="1677401" y="756736"/>
                </a:lnTo>
                <a:lnTo>
                  <a:pt x="0" y="756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0426730" y="9511569"/>
            <a:ext cx="459473" cy="350181"/>
            <a:chOff x="0" y="0"/>
            <a:chExt cx="812800" cy="61946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19464"/>
            </a:xfrm>
            <a:custGeom>
              <a:avLst/>
              <a:gdLst/>
              <a:ahLst/>
              <a:cxnLst/>
              <a:rect r="r" b="b" t="t" l="l"/>
              <a:pathLst>
                <a:path h="619464" w="812800">
                  <a:moveTo>
                    <a:pt x="812800" y="309732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16264"/>
                  </a:lnTo>
                  <a:lnTo>
                    <a:pt x="406400" y="416264"/>
                  </a:lnTo>
                  <a:lnTo>
                    <a:pt x="406400" y="619464"/>
                  </a:lnTo>
                  <a:lnTo>
                    <a:pt x="812800" y="309732"/>
                  </a:lnTo>
                  <a:close/>
                </a:path>
              </a:pathLst>
            </a:custGeom>
            <a:solidFill>
              <a:srgbClr val="84625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1470865" y="9279716"/>
            <a:ext cx="1111588" cy="68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6"/>
              </a:lnSpc>
              <a:spcBef>
                <a:spcPct val="0"/>
              </a:spcBef>
            </a:pPr>
            <a:r>
              <a:rPr lang="en-US" sz="1990" strike="noStrike" u="none">
                <a:solidFill>
                  <a:srgbClr val="171616">
                    <a:alpha val="25882"/>
                  </a:srgbClr>
                </a:solidFill>
                <a:ea typeface="Noto Sans T Chinese Bold"/>
              </a:rPr>
              <a:t>模型預測能力比較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2994927" y="9511569"/>
            <a:ext cx="459473" cy="350181"/>
            <a:chOff x="0" y="0"/>
            <a:chExt cx="812800" cy="61946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619464"/>
            </a:xfrm>
            <a:custGeom>
              <a:avLst/>
              <a:gdLst/>
              <a:ahLst/>
              <a:cxnLst/>
              <a:rect r="r" b="b" t="t" l="l"/>
              <a:pathLst>
                <a:path h="619464" w="812800">
                  <a:moveTo>
                    <a:pt x="812800" y="309732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16264"/>
                  </a:lnTo>
                  <a:lnTo>
                    <a:pt x="406400" y="416264"/>
                  </a:lnTo>
                  <a:lnTo>
                    <a:pt x="406400" y="619464"/>
                  </a:lnTo>
                  <a:lnTo>
                    <a:pt x="812800" y="309732"/>
                  </a:lnTo>
                  <a:close/>
                </a:path>
              </a:pathLst>
            </a:custGeom>
            <a:solidFill>
              <a:srgbClr val="84625D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8549944" y="9258300"/>
            <a:ext cx="1677400" cy="756736"/>
          </a:xfrm>
          <a:custGeom>
            <a:avLst/>
            <a:gdLst/>
            <a:ahLst/>
            <a:cxnLst/>
            <a:rect r="r" b="b" t="t" l="l"/>
            <a:pathLst>
              <a:path h="756736" w="1677400">
                <a:moveTo>
                  <a:pt x="0" y="0"/>
                </a:moveTo>
                <a:lnTo>
                  <a:pt x="1677400" y="0"/>
                </a:lnTo>
                <a:lnTo>
                  <a:pt x="1677400" y="756736"/>
                </a:lnTo>
                <a:lnTo>
                  <a:pt x="0" y="756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8869350" y="9456544"/>
            <a:ext cx="1111588" cy="33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6"/>
              </a:lnSpc>
              <a:spcBef>
                <a:spcPct val="0"/>
              </a:spcBef>
            </a:pPr>
            <a:r>
              <a:rPr lang="en-US" sz="1990" strike="noStrike" u="none">
                <a:solidFill>
                  <a:srgbClr val="171616">
                    <a:alpha val="25882"/>
                  </a:srgbClr>
                </a:solidFill>
                <a:ea typeface="Noto Sans T Chinese Bold"/>
              </a:rPr>
              <a:t>實驗流程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6292440" y="9258300"/>
            <a:ext cx="1677400" cy="756736"/>
          </a:xfrm>
          <a:custGeom>
            <a:avLst/>
            <a:gdLst/>
            <a:ahLst/>
            <a:cxnLst/>
            <a:rect r="r" b="b" t="t" l="l"/>
            <a:pathLst>
              <a:path h="756736" w="1677400">
                <a:moveTo>
                  <a:pt x="0" y="0"/>
                </a:moveTo>
                <a:lnTo>
                  <a:pt x="1677401" y="0"/>
                </a:lnTo>
                <a:lnTo>
                  <a:pt x="1677401" y="756736"/>
                </a:lnTo>
                <a:lnTo>
                  <a:pt x="0" y="756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5531212" y="9511569"/>
            <a:ext cx="459473" cy="350181"/>
            <a:chOff x="0" y="0"/>
            <a:chExt cx="812800" cy="61946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619464"/>
            </a:xfrm>
            <a:custGeom>
              <a:avLst/>
              <a:gdLst/>
              <a:ahLst/>
              <a:cxnLst/>
              <a:rect r="r" b="b" t="t" l="l"/>
              <a:pathLst>
                <a:path h="619464" w="812800">
                  <a:moveTo>
                    <a:pt x="812800" y="309732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16264"/>
                  </a:lnTo>
                  <a:lnTo>
                    <a:pt x="406400" y="416264"/>
                  </a:lnTo>
                  <a:lnTo>
                    <a:pt x="406400" y="619464"/>
                  </a:lnTo>
                  <a:lnTo>
                    <a:pt x="812800" y="309732"/>
                  </a:lnTo>
                  <a:close/>
                </a:path>
              </a:pathLst>
            </a:custGeom>
            <a:solidFill>
              <a:srgbClr val="84625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6575346" y="9456544"/>
            <a:ext cx="1111588" cy="33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6"/>
              </a:lnSpc>
              <a:spcBef>
                <a:spcPct val="0"/>
              </a:spcBef>
            </a:pPr>
            <a:r>
              <a:rPr lang="en-US" sz="1990" strike="noStrike" u="none">
                <a:solidFill>
                  <a:srgbClr val="171616">
                    <a:alpha val="25882"/>
                  </a:srgbClr>
                </a:solidFill>
                <a:ea typeface="Noto Sans T Chinese Bold"/>
              </a:rPr>
              <a:t>結論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3654425" y="9258300"/>
            <a:ext cx="1677400" cy="756736"/>
          </a:xfrm>
          <a:custGeom>
            <a:avLst/>
            <a:gdLst/>
            <a:ahLst/>
            <a:cxnLst/>
            <a:rect r="r" b="b" t="t" l="l"/>
            <a:pathLst>
              <a:path h="756736" w="1677400">
                <a:moveTo>
                  <a:pt x="0" y="0"/>
                </a:moveTo>
                <a:lnTo>
                  <a:pt x="1677400" y="0"/>
                </a:lnTo>
                <a:lnTo>
                  <a:pt x="1677400" y="756736"/>
                </a:lnTo>
                <a:lnTo>
                  <a:pt x="0" y="756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3987800" y="9482994"/>
            <a:ext cx="1111588" cy="33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6"/>
              </a:lnSpc>
              <a:spcBef>
                <a:spcPct val="0"/>
              </a:spcBef>
            </a:pPr>
            <a:r>
              <a:rPr lang="en-US" sz="1990" strike="noStrike" u="none">
                <a:solidFill>
                  <a:srgbClr val="171616">
                    <a:alpha val="25882"/>
                  </a:srgbClr>
                </a:solidFill>
                <a:ea typeface="Noto Sans T Chinese Bold"/>
              </a:rPr>
              <a:t>研究結果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215839"/>
            <a:ext cx="1101118" cy="311066"/>
          </a:xfrm>
          <a:custGeom>
            <a:avLst/>
            <a:gdLst/>
            <a:ahLst/>
            <a:cxnLst/>
            <a:rect r="r" b="b" t="t" l="l"/>
            <a:pathLst>
              <a:path h="311066" w="1101118">
                <a:moveTo>
                  <a:pt x="0" y="0"/>
                </a:moveTo>
                <a:lnTo>
                  <a:pt x="1101118" y="0"/>
                </a:lnTo>
                <a:lnTo>
                  <a:pt x="1101118" y="311066"/>
                </a:lnTo>
                <a:lnTo>
                  <a:pt x="0" y="31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28700" y="4568504"/>
            <a:ext cx="186874" cy="1149991"/>
          </a:xfrm>
          <a:custGeom>
            <a:avLst/>
            <a:gdLst/>
            <a:ahLst/>
            <a:cxnLst/>
            <a:rect r="r" b="b" t="t" l="l"/>
            <a:pathLst>
              <a:path h="1149991" w="186874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12914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14498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55015"/>
            <a:ext cx="114315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171616"/>
                </a:solidFill>
                <a:latin typeface="HK Grotesk Light"/>
              </a:rPr>
              <a:t>About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29127" y="755015"/>
            <a:ext cx="114315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171616"/>
                </a:solidFill>
                <a:latin typeface="HK Grotesk Light"/>
              </a:rPr>
              <a:t>Service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24802" y="755015"/>
            <a:ext cx="114315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171616"/>
                </a:solidFill>
                <a:latin typeface="HK Grotesk Light"/>
              </a:rPr>
              <a:t>Team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49844" y="9220200"/>
            <a:ext cx="60945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171616"/>
                </a:solidFill>
                <a:latin typeface="HK Grotesk Light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853454" y="9220200"/>
            <a:ext cx="60945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171616"/>
                </a:solidFill>
                <a:latin typeface="HK Grotesk Light"/>
              </a:rPr>
              <a:t>03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17052591" y="9628755"/>
            <a:ext cx="206709" cy="0"/>
          </a:xfrm>
          <a:prstGeom prst="line">
            <a:avLst/>
          </a:prstGeom>
          <a:ln cap="flat" w="9525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2982701" y="3115276"/>
            <a:ext cx="4204285" cy="66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87"/>
              </a:lnSpc>
            </a:pPr>
            <a:r>
              <a:rPr lang="en-US" sz="5199">
                <a:solidFill>
                  <a:srgbClr val="171616"/>
                </a:solidFill>
                <a:ea typeface="HK Grotesk Bold"/>
              </a:rPr>
              <a:t>相關係數</a:t>
            </a:r>
          </a:p>
        </p:txBody>
      </p:sp>
      <p:sp>
        <p:nvSpPr>
          <p:cNvPr name="AutoShape 13" id="13"/>
          <p:cNvSpPr/>
          <p:nvPr/>
        </p:nvSpPr>
        <p:spPr>
          <a:xfrm rot="-5400000">
            <a:off x="7443391" y="5143500"/>
            <a:ext cx="6626964" cy="0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8954113" y="2306644"/>
            <a:ext cx="3624569" cy="5673711"/>
            <a:chOff x="0" y="0"/>
            <a:chExt cx="4832759" cy="7564948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8"/>
            <a:srcRect l="24408" t="0" r="32989" b="0"/>
            <a:stretch>
              <a:fillRect/>
            </a:stretch>
          </p:blipFill>
          <p:spPr>
            <a:xfrm flipH="false" flipV="false">
              <a:off x="0" y="0"/>
              <a:ext cx="4832759" cy="7564948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12578682" y="2636434"/>
            <a:ext cx="3946382" cy="2379691"/>
            <a:chOff x="0" y="0"/>
            <a:chExt cx="1039376" cy="6267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39376" cy="626750"/>
            </a:xfrm>
            <a:custGeom>
              <a:avLst/>
              <a:gdLst/>
              <a:ahLst/>
              <a:cxnLst/>
              <a:rect r="r" b="b" t="t" l="l"/>
              <a:pathLst>
                <a:path h="626750" w="1039376">
                  <a:moveTo>
                    <a:pt x="0" y="0"/>
                  </a:moveTo>
                  <a:lnTo>
                    <a:pt x="1039376" y="0"/>
                  </a:lnTo>
                  <a:lnTo>
                    <a:pt x="1039376" y="626750"/>
                  </a:lnTo>
                  <a:lnTo>
                    <a:pt x="0" y="626750"/>
                  </a:lnTo>
                  <a:close/>
                </a:path>
              </a:pathLst>
            </a:custGeom>
            <a:solidFill>
              <a:srgbClr val="52494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3358559" y="3225737"/>
            <a:ext cx="2261848" cy="321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70"/>
              </a:lnSpc>
            </a:pPr>
            <a:r>
              <a:rPr lang="en-US" sz="2521">
                <a:solidFill>
                  <a:srgbClr val="FFFFFF"/>
                </a:solidFill>
                <a:latin typeface="HK Grotesk Light"/>
              </a:rPr>
              <a:t>Service One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58559" y="3657837"/>
            <a:ext cx="2386628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HK Grotesk Light"/>
              </a:rPr>
              <a:t>Present with ease and wow any audience with Canva Presentations. 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578682" y="5270875"/>
            <a:ext cx="3946382" cy="2379691"/>
            <a:chOff x="0" y="0"/>
            <a:chExt cx="1039376" cy="6267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39376" cy="626750"/>
            </a:xfrm>
            <a:custGeom>
              <a:avLst/>
              <a:gdLst/>
              <a:ahLst/>
              <a:cxnLst/>
              <a:rect r="r" b="b" t="t" l="l"/>
              <a:pathLst>
                <a:path h="626750" w="1039376">
                  <a:moveTo>
                    <a:pt x="0" y="0"/>
                  </a:moveTo>
                  <a:lnTo>
                    <a:pt x="1039376" y="0"/>
                  </a:lnTo>
                  <a:lnTo>
                    <a:pt x="1039376" y="626750"/>
                  </a:lnTo>
                  <a:lnTo>
                    <a:pt x="0" y="626750"/>
                  </a:lnTo>
                  <a:close/>
                </a:path>
              </a:pathLst>
            </a:custGeom>
            <a:solidFill>
              <a:srgbClr val="52494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358559" y="5860178"/>
            <a:ext cx="2261848" cy="321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70"/>
              </a:lnSpc>
            </a:pPr>
            <a:r>
              <a:rPr lang="en-US" sz="2521">
                <a:solidFill>
                  <a:srgbClr val="FFFFFF"/>
                </a:solidFill>
                <a:latin typeface="HK Grotesk Light"/>
              </a:rPr>
              <a:t>Service Two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358559" y="6292278"/>
            <a:ext cx="2386628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HK Grotesk Light"/>
              </a:rPr>
              <a:t>Present with ease and wow any audience with Canva Presentations. 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2982701" y="6691689"/>
            <a:ext cx="1990879" cy="603860"/>
            <a:chOff x="0" y="0"/>
            <a:chExt cx="524347" cy="15904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24347" cy="159041"/>
            </a:xfrm>
            <a:custGeom>
              <a:avLst/>
              <a:gdLst/>
              <a:ahLst/>
              <a:cxnLst/>
              <a:rect r="r" b="b" t="t" l="l"/>
              <a:pathLst>
                <a:path h="159041" w="524347">
                  <a:moveTo>
                    <a:pt x="79521" y="0"/>
                  </a:moveTo>
                  <a:lnTo>
                    <a:pt x="444826" y="0"/>
                  </a:lnTo>
                  <a:cubicBezTo>
                    <a:pt x="465916" y="0"/>
                    <a:pt x="486143" y="8378"/>
                    <a:pt x="501056" y="23291"/>
                  </a:cubicBezTo>
                  <a:cubicBezTo>
                    <a:pt x="515969" y="38204"/>
                    <a:pt x="524347" y="58430"/>
                    <a:pt x="524347" y="79521"/>
                  </a:cubicBezTo>
                  <a:lnTo>
                    <a:pt x="524347" y="79521"/>
                  </a:lnTo>
                  <a:cubicBezTo>
                    <a:pt x="524347" y="100611"/>
                    <a:pt x="515969" y="120837"/>
                    <a:pt x="501056" y="135750"/>
                  </a:cubicBezTo>
                  <a:cubicBezTo>
                    <a:pt x="486143" y="150663"/>
                    <a:pt x="465916" y="159041"/>
                    <a:pt x="444826" y="159041"/>
                  </a:cubicBezTo>
                  <a:lnTo>
                    <a:pt x="79521" y="159041"/>
                  </a:lnTo>
                  <a:cubicBezTo>
                    <a:pt x="58430" y="159041"/>
                    <a:pt x="38204" y="150663"/>
                    <a:pt x="23291" y="135750"/>
                  </a:cubicBezTo>
                  <a:cubicBezTo>
                    <a:pt x="8378" y="120837"/>
                    <a:pt x="0" y="100611"/>
                    <a:pt x="0" y="79521"/>
                  </a:cubicBezTo>
                  <a:lnTo>
                    <a:pt x="0" y="79521"/>
                  </a:lnTo>
                  <a:cubicBezTo>
                    <a:pt x="0" y="58430"/>
                    <a:pt x="8378" y="38204"/>
                    <a:pt x="23291" y="23291"/>
                  </a:cubicBezTo>
                  <a:cubicBezTo>
                    <a:pt x="38204" y="8378"/>
                    <a:pt x="58430" y="0"/>
                    <a:pt x="79521" y="0"/>
                  </a:cubicBezTo>
                  <a:close/>
                </a:path>
              </a:pathLst>
            </a:custGeom>
            <a:solidFill>
              <a:srgbClr val="524943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982701" y="4951154"/>
            <a:ext cx="3908757" cy="110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171616"/>
                </a:solidFill>
                <a:latin typeface="HK Grotesk Light"/>
              </a:rPr>
              <a:t>Present with ease and wow any audience with Canva Presentations. Choose from over a thousand professionally-made templates to fit any objective or topic.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153939" y="6837726"/>
            <a:ext cx="1648402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HK Grotesk Light"/>
              </a:rPr>
              <a:t>Read More</a:t>
            </a:r>
          </a:p>
        </p:txBody>
      </p:sp>
      <p:sp>
        <p:nvSpPr>
          <p:cNvPr name="AutoShape 31" id="31"/>
          <p:cNvSpPr/>
          <p:nvPr/>
        </p:nvSpPr>
        <p:spPr>
          <a:xfrm rot="0">
            <a:off x="0" y="1820493"/>
            <a:ext cx="10766398" cy="0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rot="0">
            <a:off x="0" y="8447457"/>
            <a:ext cx="10766398" cy="0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215839"/>
            <a:ext cx="1047303" cy="295863"/>
          </a:xfrm>
          <a:custGeom>
            <a:avLst/>
            <a:gdLst/>
            <a:ahLst/>
            <a:cxnLst/>
            <a:rect r="r" b="b" t="t" l="l"/>
            <a:pathLst>
              <a:path h="295863" w="1047303">
                <a:moveTo>
                  <a:pt x="0" y="0"/>
                </a:moveTo>
                <a:lnTo>
                  <a:pt x="1047303" y="0"/>
                </a:lnTo>
                <a:lnTo>
                  <a:pt x="1047303" y="295863"/>
                </a:lnTo>
                <a:lnTo>
                  <a:pt x="0" y="295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841826" y="4935310"/>
            <a:ext cx="186874" cy="1149991"/>
          </a:xfrm>
          <a:custGeom>
            <a:avLst/>
            <a:gdLst/>
            <a:ahLst/>
            <a:cxnLst/>
            <a:rect r="r" b="b" t="t" l="l"/>
            <a:pathLst>
              <a:path h="1149991" w="186874">
                <a:moveTo>
                  <a:pt x="0" y="0"/>
                </a:moveTo>
                <a:lnTo>
                  <a:pt x="186874" y="0"/>
                </a:lnTo>
                <a:lnTo>
                  <a:pt x="186874" y="1149991"/>
                </a:lnTo>
                <a:lnTo>
                  <a:pt x="0" y="1149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12914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14498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51594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214498" y="2293075"/>
            <a:ext cx="5917669" cy="5246370"/>
            <a:chOff x="0" y="0"/>
            <a:chExt cx="1558563" cy="1381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8563" cy="1381760"/>
            </a:xfrm>
            <a:custGeom>
              <a:avLst/>
              <a:gdLst/>
              <a:ahLst/>
              <a:cxnLst/>
              <a:rect r="r" b="b" t="t" l="l"/>
              <a:pathLst>
                <a:path h="1381760" w="1558563">
                  <a:moveTo>
                    <a:pt x="0" y="0"/>
                  </a:moveTo>
                  <a:lnTo>
                    <a:pt x="1558563" y="0"/>
                  </a:lnTo>
                  <a:lnTo>
                    <a:pt x="1558563" y="1381760"/>
                  </a:lnTo>
                  <a:lnTo>
                    <a:pt x="0" y="1381760"/>
                  </a:lnTo>
                  <a:close/>
                </a:path>
              </a:pathLst>
            </a:custGeom>
            <a:solidFill>
              <a:srgbClr val="DDCFC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41826" y="1542506"/>
            <a:ext cx="5354551" cy="769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39"/>
              </a:lnSpc>
            </a:pPr>
            <a:r>
              <a:rPr lang="en-US" sz="5999">
                <a:solidFill>
                  <a:srgbClr val="171616"/>
                </a:solidFill>
                <a:ea typeface="HK Grotesk Bold"/>
              </a:rPr>
              <a:t>研究動機與目的</a:t>
            </a:r>
          </a:p>
        </p:txBody>
      </p:sp>
      <p:sp>
        <p:nvSpPr>
          <p:cNvPr name="AutoShape 10" id="10"/>
          <p:cNvSpPr/>
          <p:nvPr/>
        </p:nvSpPr>
        <p:spPr>
          <a:xfrm>
            <a:off x="0" y="2302600"/>
            <a:ext cx="6196378" cy="0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3329127" y="8396695"/>
            <a:ext cx="14958873" cy="0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2873868" y="3625215"/>
            <a:ext cx="12540264" cy="295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171616"/>
                </a:solidFill>
                <a:ea typeface="HK Grotesk"/>
              </a:rPr>
              <a:t>本研究將以台灣工業生產指數作為研究目標，透過人工智慧中的時間序列、迴歸、類神經網路等模型，進行礦業及土石採取業、金屬機電工業、資訊電子工業等共七項指標以及工業生產總指數的預測。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511942" y="4568504"/>
            <a:ext cx="186874" cy="1149991"/>
          </a:xfrm>
          <a:custGeom>
            <a:avLst/>
            <a:gdLst/>
            <a:ahLst/>
            <a:cxnLst/>
            <a:rect r="r" b="b" t="t" l="l"/>
            <a:pathLst>
              <a:path h="1149991" w="186874">
                <a:moveTo>
                  <a:pt x="0" y="0"/>
                </a:moveTo>
                <a:lnTo>
                  <a:pt x="186874" y="0"/>
                </a:lnTo>
                <a:lnTo>
                  <a:pt x="186874" y="1149992"/>
                </a:lnTo>
                <a:lnTo>
                  <a:pt x="0" y="1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2914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14498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62459" y="1019161"/>
            <a:ext cx="6925987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6000">
                <a:solidFill>
                  <a:srgbClr val="171616"/>
                </a:solidFill>
                <a:ea typeface="HK Grotesk Bold"/>
              </a:rPr>
              <a:t>文獻探討與背景知識</a:t>
            </a:r>
          </a:p>
        </p:txBody>
      </p:sp>
      <p:sp>
        <p:nvSpPr>
          <p:cNvPr name="AutoShape 6" id="6"/>
          <p:cNvSpPr/>
          <p:nvPr/>
        </p:nvSpPr>
        <p:spPr>
          <a:xfrm>
            <a:off x="2729473" y="2074792"/>
            <a:ext cx="15558527" cy="0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390019" y="2592705"/>
            <a:ext cx="14270865" cy="666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171616"/>
                </a:solidFill>
                <a:ea typeface="HK Grotesk"/>
              </a:rPr>
              <a:t>林淑華學者於2010年提出透過向量自我迴歸模型、Granger因果關係檢定、衝擊反映函數等方式，研究工業生產指數和匯率、物價、利率等經濟指標之間的關係。</a:t>
            </a:r>
          </a:p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171616"/>
                </a:solidFill>
                <a:ea typeface="HK Grotesk"/>
              </a:rPr>
              <a:t>蘇恆信於2012年與邱柏誠於2016年分別利用AI的獨立成份分析過濾經驗模組分解產生數個本質模組函數中的雜訊，並結合時間序列自我迴歸整合移動平均模型(ARIMA)進行工業生產指數預測。</a:t>
            </a:r>
          </a:p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171616"/>
                </a:solidFill>
                <a:ea typeface="HK Grotesk"/>
              </a:rPr>
              <a:t>余光倫於2022年使用AI的ARIMA，針對工業生產指數進行模型訓練及指數預測。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511942" y="4765365"/>
            <a:ext cx="186874" cy="1149991"/>
          </a:xfrm>
          <a:custGeom>
            <a:avLst/>
            <a:gdLst/>
            <a:ahLst/>
            <a:cxnLst/>
            <a:rect r="r" b="b" t="t" l="l"/>
            <a:pathLst>
              <a:path h="1149991" w="186874">
                <a:moveTo>
                  <a:pt x="0" y="0"/>
                </a:moveTo>
                <a:lnTo>
                  <a:pt x="186874" y="0"/>
                </a:lnTo>
                <a:lnTo>
                  <a:pt x="186874" y="1149991"/>
                </a:lnTo>
                <a:lnTo>
                  <a:pt x="0" y="1149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2914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14498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28700" y="2084360"/>
            <a:ext cx="17259300" cy="9525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5827981" y="2137886"/>
            <a:ext cx="19050" cy="7154890"/>
          </a:xfrm>
          <a:prstGeom prst="line">
            <a:avLst/>
          </a:prstGeom>
          <a:ln cap="flat" w="3810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606717" y="2771747"/>
            <a:ext cx="10916969" cy="5654560"/>
          </a:xfrm>
          <a:custGeom>
            <a:avLst/>
            <a:gdLst/>
            <a:ahLst/>
            <a:cxnLst/>
            <a:rect r="r" b="b" t="t" l="l"/>
            <a:pathLst>
              <a:path h="5654560" w="10916969">
                <a:moveTo>
                  <a:pt x="0" y="0"/>
                </a:moveTo>
                <a:lnTo>
                  <a:pt x="10916969" y="0"/>
                </a:lnTo>
                <a:lnTo>
                  <a:pt x="10916969" y="5654560"/>
                </a:lnTo>
                <a:lnTo>
                  <a:pt x="0" y="56545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88040" y="2682885"/>
            <a:ext cx="4090276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71616"/>
                </a:solidFill>
                <a:ea typeface="HK Grotesk"/>
              </a:rPr>
              <a:t>時間序列（Time Series）是一組按照事件發生時間先後順序進行排列的數據點序列，由下列四項特點所構成: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695" y="6143977"/>
            <a:ext cx="4408957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71616"/>
                </a:solidFill>
                <a:ea typeface="HK Grotesk"/>
              </a:rPr>
              <a:t>長期趨勢(Trend)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71616"/>
                </a:solidFill>
                <a:ea typeface="HK Grotesk"/>
              </a:rPr>
              <a:t>循環性(Cycle)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71616"/>
                </a:solidFill>
                <a:ea typeface="HK Grotesk"/>
              </a:rPr>
              <a:t>季節性(Seasonal)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71616"/>
                </a:solidFill>
                <a:ea typeface="HK Grotesk"/>
              </a:rPr>
              <a:t>不規則變動(Irregular)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14702" y="8645382"/>
            <a:ext cx="39010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71616"/>
                </a:solidFill>
                <a:ea typeface="HK Grotesk"/>
              </a:rPr>
              <a:t>台積電歷史收盤價圖表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81007" y="1019161"/>
            <a:ext cx="6925987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6000">
                <a:solidFill>
                  <a:srgbClr val="171616"/>
                </a:solidFill>
                <a:ea typeface="HK Grotesk Bold"/>
              </a:rPr>
              <a:t>文獻探討與背景知識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58350" y="9752142"/>
            <a:ext cx="7739392" cy="2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spc="-86">
                <a:solidFill>
                  <a:srgbClr val="171616"/>
                </a:solidFill>
                <a:ea typeface="HK Grotesk"/>
              </a:rPr>
              <a:t>圖片來源 : </a:t>
            </a:r>
            <a:r>
              <a:rPr lang="en-US" sz="2000" spc="-86">
                <a:solidFill>
                  <a:srgbClr val="171616"/>
                </a:solidFill>
                <a:latin typeface="HK Grotesk"/>
                <a:hlinkClick r:id="rId7" tooltip="https://medium.com/@jianan.1104?source=post_page-----51ee3d1b3e61--------------------------------"/>
              </a:rPr>
              <a:t>Jian An Lin</a:t>
            </a:r>
            <a:r>
              <a:rPr lang="en-US" sz="2000" spc="-86">
                <a:solidFill>
                  <a:srgbClr val="171616"/>
                </a:solidFill>
                <a:latin typeface="HK Grotesk"/>
              </a:rPr>
              <a:t>·</a:t>
            </a:r>
            <a:r>
              <a:rPr lang="en-US" sz="2000" spc="-86">
                <a:solidFill>
                  <a:srgbClr val="171616"/>
                </a:solidFill>
                <a:latin typeface="HK Grotesk"/>
                <a:hlinkClick r:id="rId8" tooltip="https://medium.com/m/signin?actionUrl=https%3A%2F%2Fmedium.com%2F_%2Fsubscribe%2Fuser%2Fcd66100f4075&amp;operation=register&amp;redirect=https%3A%2F%2Fmedium.com%2F%E8%8A%AC%E9%90%B5%E5%85%8B-fintech%2F%E5%8F%B0%E7%A9%8D%E9%9B%BB%E8%82%A1%E7%A5%A8%E6%99%82%E9%96%93%E5%BA%8F%E5%88%97%E9%A0%90%E6%B8%AC-%E4%BD%BF%E7%94%A8arima%E6%A8%A1%E5%9E%8B-prophet%E6%A8%A1%E5%9E%8B%E9%A0%90%E6%B8%AC%E6%94%B6%E7%9B%A4%E5%83%B9-51ee3d1b3e61&amp;user=Jian+An+Lin&amp;userId=cd66100f4075&amp;source=post_page-cd66100f4075----51ee3d1b3e61---------------------post_header-----------"/>
              </a:rPr>
              <a:t>Follow</a:t>
            </a:r>
            <a:r>
              <a:rPr lang="en-US" sz="2000" spc="-86">
                <a:solidFill>
                  <a:srgbClr val="171616"/>
                </a:solidFill>
                <a:latin typeface="HK Grotesk"/>
              </a:rPr>
              <a:t>  Published in  </a:t>
            </a:r>
            <a:r>
              <a:rPr lang="en-US" sz="2000" spc="-86">
                <a:solidFill>
                  <a:srgbClr val="171616"/>
                </a:solidFill>
                <a:ea typeface="HK Grotesk"/>
                <a:hlinkClick r:id="rId9" tooltip="https://medium.com/%E8%8A%AC%E9%90%B5%E5%85%8B-fintech?source=post_page-----51ee3d1b3e61--------------------------------"/>
              </a:rPr>
              <a:t>芬鐵克 FinTech</a:t>
            </a:r>
            <a:r>
              <a:rPr lang="en-US" sz="2000" spc="-86">
                <a:solidFill>
                  <a:srgbClr val="171616"/>
                </a:solidFill>
                <a:latin typeface="HK Grotesk"/>
              </a:rPr>
              <a:t>  Aug 25, 2022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511942" y="4765365"/>
            <a:ext cx="186874" cy="1149991"/>
          </a:xfrm>
          <a:custGeom>
            <a:avLst/>
            <a:gdLst/>
            <a:ahLst/>
            <a:cxnLst/>
            <a:rect r="r" b="b" t="t" l="l"/>
            <a:pathLst>
              <a:path h="1149991" w="186874">
                <a:moveTo>
                  <a:pt x="0" y="0"/>
                </a:moveTo>
                <a:lnTo>
                  <a:pt x="186874" y="0"/>
                </a:lnTo>
                <a:lnTo>
                  <a:pt x="186874" y="1149991"/>
                </a:lnTo>
                <a:lnTo>
                  <a:pt x="0" y="1149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2914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14498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28700" y="2084360"/>
            <a:ext cx="17259300" cy="9525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025755" y="2664753"/>
            <a:ext cx="14411936" cy="6364947"/>
          </a:xfrm>
          <a:custGeom>
            <a:avLst/>
            <a:gdLst/>
            <a:ahLst/>
            <a:cxnLst/>
            <a:rect r="r" b="b" t="t" l="l"/>
            <a:pathLst>
              <a:path h="6364947" w="14411936">
                <a:moveTo>
                  <a:pt x="0" y="0"/>
                </a:moveTo>
                <a:lnTo>
                  <a:pt x="14411936" y="0"/>
                </a:lnTo>
                <a:lnTo>
                  <a:pt x="14411936" y="6364947"/>
                </a:lnTo>
                <a:lnTo>
                  <a:pt x="0" y="6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427" t="-9939" r="-1095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27539" y="9191625"/>
            <a:ext cx="620836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71616"/>
                </a:solidFill>
                <a:ea typeface="HK Grotesk"/>
              </a:rPr>
              <a:t>台灣各產業工業生產指數時間序列圖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81007" y="1019161"/>
            <a:ext cx="6925987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6000">
                <a:solidFill>
                  <a:srgbClr val="171616"/>
                </a:solidFill>
                <a:ea typeface="HK Grotesk Bold"/>
              </a:rPr>
              <a:t>文獻探討與背景知識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2914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4498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552450" y="2112935"/>
            <a:ext cx="17259300" cy="9525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5681007" y="1019161"/>
            <a:ext cx="6925987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6000">
                <a:solidFill>
                  <a:srgbClr val="171616"/>
                </a:solidFill>
                <a:ea typeface="HK Grotesk Bold"/>
              </a:rPr>
              <a:t>文獻探討與背景知識</a:t>
            </a:r>
          </a:p>
        </p:txBody>
      </p:sp>
      <p:sp>
        <p:nvSpPr>
          <p:cNvPr name="AutoShape 6" id="6"/>
          <p:cNvSpPr/>
          <p:nvPr/>
        </p:nvSpPr>
        <p:spPr>
          <a:xfrm flipH="true" flipV="true">
            <a:off x="9124950" y="2103506"/>
            <a:ext cx="38100" cy="7551557"/>
          </a:xfrm>
          <a:prstGeom prst="line">
            <a:avLst/>
          </a:prstGeom>
          <a:ln cap="flat" w="3810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464" y="2381485"/>
            <a:ext cx="6400800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171616"/>
                </a:solidFill>
                <a:ea typeface="HK Grotesk Bold"/>
              </a:rPr>
              <a:t>自我迴歸整合移動平均模型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48763" y="2381485"/>
            <a:ext cx="8001000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171616"/>
                </a:solidFill>
                <a:ea typeface="HK Grotesk Bold"/>
              </a:rPr>
              <a:t>季節性自我迴歸整合移動平均模型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464" y="4854615"/>
            <a:ext cx="7128079" cy="443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171616"/>
                </a:solidFill>
                <a:latin typeface="HK Grotesk"/>
              </a:rPr>
              <a:t>Dickey-單根檢定</a:t>
            </a:r>
          </a:p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171616"/>
                </a:solidFill>
                <a:ea typeface="HK Grotesk"/>
              </a:rPr>
              <a:t>差分  </a:t>
            </a:r>
          </a:p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171616"/>
                </a:solidFill>
                <a:ea typeface="HK Grotesk"/>
              </a:rPr>
              <a:t>白噪聲檢定</a:t>
            </a:r>
          </a:p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171616"/>
                </a:solidFill>
                <a:ea typeface="HK Grotesk"/>
              </a:rPr>
              <a:t>自我相關函數(ACF) </a:t>
            </a:r>
          </a:p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171616"/>
                </a:solidFill>
                <a:ea typeface="HK Grotesk"/>
              </a:rPr>
              <a:t>偏自我相關函數(PACF)</a:t>
            </a:r>
          </a:p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171616"/>
                </a:solidFill>
                <a:ea typeface="HK Grotesk"/>
              </a:rPr>
              <a:t>模型參數篩選(AIC、BIC)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94676" y="5284946"/>
            <a:ext cx="7747523" cy="295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171616"/>
                </a:solidFill>
                <a:latin typeface="HK Grotesk"/>
              </a:rPr>
              <a:t>ARIMA的擴展形式</a:t>
            </a:r>
          </a:p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171616"/>
                </a:solidFill>
                <a:ea typeface="HK Grotesk"/>
              </a:rPr>
              <a:t>加入季節性參數(P, D, Q, m)</a:t>
            </a:r>
          </a:p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171616"/>
                </a:solidFill>
                <a:ea typeface="HK Grotesk"/>
              </a:rPr>
              <a:t>較ARIMA適合預測具有週期性的資料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99838" y="3618050"/>
            <a:ext cx="3458051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171616"/>
                </a:solidFill>
                <a:latin typeface="HK Grotesk Bold"/>
              </a:rPr>
              <a:t>ARIMA(p, d, q)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87613" y="3618050"/>
            <a:ext cx="6173271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171616"/>
                </a:solidFill>
                <a:latin typeface="HK Grotesk Bold"/>
              </a:rPr>
              <a:t>SARIMA(p, d, q)(P, D, Q)m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2914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6" y="0"/>
                </a:lnTo>
                <a:lnTo>
                  <a:pt x="446386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4498" y="760095"/>
            <a:ext cx="446386" cy="1028686"/>
          </a:xfrm>
          <a:custGeom>
            <a:avLst/>
            <a:gdLst/>
            <a:ahLst/>
            <a:cxnLst/>
            <a:rect r="r" b="b" t="t" l="l"/>
            <a:pathLst>
              <a:path h="1028686" w="446386">
                <a:moveTo>
                  <a:pt x="0" y="0"/>
                </a:moveTo>
                <a:lnTo>
                  <a:pt x="446387" y="0"/>
                </a:lnTo>
                <a:lnTo>
                  <a:pt x="446387" y="1028686"/>
                </a:lnTo>
                <a:lnTo>
                  <a:pt x="0" y="102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1594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700" y="2084360"/>
            <a:ext cx="17259300" cy="9525"/>
          </a:xfrm>
          <a:prstGeom prst="line">
            <a:avLst/>
          </a:prstGeom>
          <a:ln cap="flat" w="19050">
            <a:solidFill>
              <a:srgbClr val="5249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725693" y="2984343"/>
            <a:ext cx="6533607" cy="5386018"/>
          </a:xfrm>
          <a:custGeom>
            <a:avLst/>
            <a:gdLst/>
            <a:ahLst/>
            <a:cxnLst/>
            <a:rect r="r" b="b" t="t" l="l"/>
            <a:pathLst>
              <a:path h="5386018" w="6533607">
                <a:moveTo>
                  <a:pt x="0" y="0"/>
                </a:moveTo>
                <a:lnTo>
                  <a:pt x="6533607" y="0"/>
                </a:lnTo>
                <a:lnTo>
                  <a:pt x="6533607" y="5386018"/>
                </a:lnTo>
                <a:lnTo>
                  <a:pt x="0" y="5386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04572" y="1019161"/>
            <a:ext cx="5478856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6000">
                <a:solidFill>
                  <a:srgbClr val="171616"/>
                </a:solidFill>
                <a:ea typeface="HK Grotesk Bold"/>
              </a:rPr>
              <a:t>支援向量機 SVR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06340" y="9594498"/>
            <a:ext cx="4729767" cy="2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spc="-86">
                <a:solidFill>
                  <a:srgbClr val="171616"/>
                </a:solidFill>
                <a:latin typeface="HK Grotesk"/>
              </a:rPr>
              <a:t>20圖片來源 :呂奇傑、李天行、陳學群(2007)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51335" y="8303686"/>
            <a:ext cx="368232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71616"/>
                </a:solidFill>
                <a:ea typeface="HK Grotesk"/>
              </a:rPr>
              <a:t>支援向量迴歸示意圖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4110" y="3253557"/>
            <a:ext cx="8465590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616"/>
                </a:solidFill>
                <a:ea typeface="HK Grotesk"/>
              </a:rPr>
              <a:t>收集特徵空間的幾何特性以及時間序列中的特徵，解決非線性的迴歸問題</a:t>
            </a:r>
          </a:p>
          <a:p>
            <a:pPr algn="just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616"/>
                </a:solidFill>
                <a:ea typeface="HK Grotesk"/>
              </a:rPr>
              <a:t>在低維度空間中的非線性迴歸問題，將資料映射到高維度的特徵空間中，使問題轉換成線性型式，再以迴歸找到最接近所有資料點的超平面。</a:t>
            </a:r>
          </a:p>
          <a:p>
            <a:pPr algn="just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616"/>
                </a:solidFill>
                <a:ea typeface="HK Grotesk"/>
              </a:rPr>
              <a:t>財務、股票、市場需求預測、工廠產值、自然科學實驗....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DAFqizjk90c</dc:identifier>
  <dcterms:modified xsi:type="dcterms:W3CDTF">2011-08-01T06:04:30Z</dcterms:modified>
  <cp:revision>1</cp:revision>
  <dc:title>基於AI時間序列及迴歸模型預估工業總指數之研究</dc:title>
</cp:coreProperties>
</file>